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68" r:id="rId2"/>
    <p:sldId id="275" r:id="rId3"/>
    <p:sldId id="276" r:id="rId4"/>
    <p:sldId id="262" r:id="rId5"/>
    <p:sldId id="263" r:id="rId6"/>
    <p:sldId id="261" r:id="rId7"/>
    <p:sldId id="272" r:id="rId8"/>
    <p:sldId id="265" r:id="rId9"/>
    <p:sldId id="267" r:id="rId10"/>
    <p:sldId id="274" r:id="rId11"/>
    <p:sldId id="270"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770"/>
    <a:srgbClr val="A1BBA0"/>
    <a:srgbClr val="97C08C"/>
    <a:srgbClr val="BBB1A0"/>
    <a:srgbClr val="B0CF91"/>
    <a:srgbClr val="508954"/>
    <a:srgbClr val="386092"/>
    <a:srgbClr val="7691B4"/>
    <a:srgbClr val="A7B7D4"/>
    <a:srgbClr val="6777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202" autoAdjust="0"/>
  </p:normalViewPr>
  <p:slideViewPr>
    <p:cSldViewPr snapToGrid="0">
      <p:cViewPr>
        <p:scale>
          <a:sx n="75" d="100"/>
          <a:sy n="75" d="100"/>
        </p:scale>
        <p:origin x="2050" y="898"/>
      </p:cViewPr>
      <p:guideLst>
        <p:guide orient="horz" pos="2160"/>
        <p:guide pos="384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575466-A40D-4388-95B9-D268552D3792}" type="datetimeFigureOut">
              <a:rPr lang="zh-CN" altLang="en-US" smtClean="0"/>
              <a:t>2024/8/10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875DF-9418-4FAB-A071-7869A863D82E}" type="slidenum">
              <a:rPr lang="zh-CN" altLang="en-US" smtClean="0"/>
              <a:t>‹#›</a:t>
            </a:fld>
            <a:endParaRPr lang="zh-CN" altLang="en-US"/>
          </a:p>
        </p:txBody>
      </p:sp>
    </p:spTree>
    <p:extLst>
      <p:ext uri="{BB962C8B-B14F-4D97-AF65-F5344CB8AC3E}">
        <p14:creationId xmlns:p14="http://schemas.microsoft.com/office/powerpoint/2010/main" val="1344099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9875DF-9418-4FAB-A071-7869A863D82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9875DF-9418-4FAB-A071-7869A863D82E}" type="slidenum">
              <a:rPr lang="zh-CN" altLang="en-US" smtClean="0"/>
              <a:t>10</a:t>
            </a:fld>
            <a:endParaRPr lang="zh-CN" altLang="en-US"/>
          </a:p>
        </p:txBody>
      </p:sp>
    </p:spTree>
    <p:extLst>
      <p:ext uri="{BB962C8B-B14F-4D97-AF65-F5344CB8AC3E}">
        <p14:creationId xmlns:p14="http://schemas.microsoft.com/office/powerpoint/2010/main" val="450968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E9875DF-9418-4FAB-A071-7869A863D82E}" type="slidenum">
              <a:rPr lang="zh-CN" altLang="en-US" smtClean="0"/>
              <a:t>11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9875DF-9418-4FAB-A071-7869A863D82E}" type="slidenum">
              <a:rPr lang="zh-CN" altLang="en-US" smtClean="0"/>
              <a:t>2</a:t>
            </a:fld>
            <a:endParaRPr lang="zh-CN" altLang="en-US"/>
          </a:p>
        </p:txBody>
      </p:sp>
    </p:spTree>
    <p:extLst>
      <p:ext uri="{BB962C8B-B14F-4D97-AF65-F5344CB8AC3E}">
        <p14:creationId xmlns:p14="http://schemas.microsoft.com/office/powerpoint/2010/main" val="3613880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9875DF-9418-4FAB-A071-7869A863D82E}" type="slidenum">
              <a:rPr lang="zh-CN" altLang="en-US" smtClean="0"/>
              <a:t>3</a:t>
            </a:fld>
            <a:endParaRPr lang="zh-CN" altLang="en-US"/>
          </a:p>
        </p:txBody>
      </p:sp>
    </p:spTree>
    <p:extLst>
      <p:ext uri="{BB962C8B-B14F-4D97-AF65-F5344CB8AC3E}">
        <p14:creationId xmlns:p14="http://schemas.microsoft.com/office/powerpoint/2010/main" val="449039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9875DF-9418-4FAB-A071-7869A863D82E}"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9875DF-9418-4FAB-A071-7869A863D82E}"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9875DF-9418-4FAB-A071-7869A863D82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9875DF-9418-4FAB-A071-7869A863D82E}" type="slidenum">
              <a:rPr lang="zh-CN" altLang="en-US" smtClean="0"/>
              <a:t>7</a:t>
            </a:fld>
            <a:endParaRPr lang="zh-CN" altLang="en-US"/>
          </a:p>
        </p:txBody>
      </p:sp>
    </p:spTree>
    <p:extLst>
      <p:ext uri="{BB962C8B-B14F-4D97-AF65-F5344CB8AC3E}">
        <p14:creationId xmlns:p14="http://schemas.microsoft.com/office/powerpoint/2010/main" val="600632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9875DF-9418-4FAB-A071-7869A863D82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E9875DF-9418-4FAB-A071-7869A863D82E}"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0FF4DF5-F75B-4DD5-B950-A789DF8D395D}" type="datetimeFigureOut">
              <a:rPr lang="zh-CN" altLang="en-US" smtClean="0"/>
              <a:t>2024/8/10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2EE800-4CB8-4967-8008-66390B8F0EB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0FF4DF5-F75B-4DD5-B950-A789DF8D395D}" type="datetimeFigureOut">
              <a:rPr lang="zh-CN" altLang="en-US" smtClean="0"/>
              <a:t>2024/8/10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2EE800-4CB8-4967-8008-66390B8F0EB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0FF4DF5-F75B-4DD5-B950-A789DF8D395D}" type="datetimeFigureOut">
              <a:rPr lang="zh-CN" altLang="en-US" smtClean="0"/>
              <a:t>2024/8/10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2EE800-4CB8-4967-8008-66390B8F0EB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0FF4DF5-F75B-4DD5-B950-A789DF8D395D}" type="datetimeFigureOut">
              <a:rPr lang="zh-CN" altLang="en-US" smtClean="0"/>
              <a:t>2024/8/10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2EE800-4CB8-4967-8008-66390B8F0EB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0FF4DF5-F75B-4DD5-B950-A789DF8D395D}" type="datetimeFigureOut">
              <a:rPr lang="zh-CN" altLang="en-US" smtClean="0"/>
              <a:t>2024/8/10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B2EE800-4CB8-4967-8008-66390B8F0EB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20FF4DF5-F75B-4DD5-B950-A789DF8D395D}" type="datetimeFigureOut">
              <a:rPr lang="zh-CN" altLang="en-US" smtClean="0"/>
              <a:t>2024/8/10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2EE800-4CB8-4967-8008-66390B8F0EB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20FF4DF5-F75B-4DD5-B950-A789DF8D395D}" type="datetimeFigureOut">
              <a:rPr lang="zh-CN" altLang="en-US" smtClean="0"/>
              <a:t>2024/8/10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B2EE800-4CB8-4967-8008-66390B8F0EB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0FF4DF5-F75B-4DD5-B950-A789DF8D395D}" type="datetimeFigureOut">
              <a:rPr lang="zh-CN" altLang="en-US" smtClean="0"/>
              <a:t>2024/8/10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B2EE800-4CB8-4967-8008-66390B8F0EB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FF4DF5-F75B-4DD5-B950-A789DF8D395D}" type="datetimeFigureOut">
              <a:rPr lang="zh-CN" altLang="en-US" smtClean="0"/>
              <a:t>2024/8/10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B2EE800-4CB8-4967-8008-66390B8F0EB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0FF4DF5-F75B-4DD5-B950-A789DF8D395D}" type="datetimeFigureOut">
              <a:rPr lang="zh-CN" altLang="en-US" smtClean="0"/>
              <a:t>2024/8/10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2EE800-4CB8-4967-8008-66390B8F0EB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0FF4DF5-F75B-4DD5-B950-A789DF8D395D}" type="datetimeFigureOut">
              <a:rPr lang="zh-CN" altLang="en-US" smtClean="0"/>
              <a:t>2024/8/10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B2EE800-4CB8-4967-8008-66390B8F0EB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FF4DF5-F75B-4DD5-B950-A789DF8D395D}" type="datetimeFigureOut">
              <a:rPr lang="zh-CN" altLang="en-US" smtClean="0"/>
              <a:t>2024/8/10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2EE800-4CB8-4967-8008-66390B8F0EB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image" Target="../media/image1.jp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8.svg"/><Relationship Id="rId5" Type="http://schemas.openxmlformats.org/officeDocument/2006/relationships/image" Target="../media/image3.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sv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24.jpe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ithub.com/danfenghong/IEEE_TPAMI_SpectralGP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占位符 2"/>
          <p:cNvPicPr>
            <a:picLocks noChangeAspect="1"/>
          </p:cNvPicPr>
          <p:nvPr/>
        </p:nvPicPr>
        <p:blipFill>
          <a:blip r:embed="rId3" cstate="print">
            <a:extLst>
              <a:ext uri="{28A0092B-C50C-407E-A947-70E740481C1C}">
                <a14:useLocalDpi xmlns:a14="http://schemas.microsoft.com/office/drawing/2010/main" val="0"/>
              </a:ext>
            </a:extLst>
          </a:blip>
          <a:srcRect t="7813" b="7813"/>
          <a:stretch>
            <a:fillRect/>
          </a:stretch>
        </p:blipFill>
        <p:spPr>
          <a:xfrm>
            <a:off x="3962400" y="0"/>
            <a:ext cx="8138932" cy="4578149"/>
          </a:xfrm>
          <a:prstGeom prst="rect">
            <a:avLst/>
          </a:prstGeom>
        </p:spPr>
      </p:pic>
      <p:sp>
        <p:nvSpPr>
          <p:cNvPr id="5" name="矩形 4"/>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37" descr="资源 3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6517473" y="5669280"/>
            <a:ext cx="1358147" cy="1188720"/>
          </a:xfrm>
          <a:prstGeom prst="rect">
            <a:avLst/>
          </a:prstGeom>
        </p:spPr>
      </p:pic>
      <p:pic>
        <p:nvPicPr>
          <p:cNvPr id="19" name="Picture 2" descr="C:\Users\22856\Desktop\QQ图片20210130172057.jp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rcRect l="17266" t="-372" r="44269" b="372"/>
          <a:stretch/>
        </p:blipFill>
        <p:spPr bwMode="auto">
          <a:xfrm>
            <a:off x="0" y="-9644"/>
            <a:ext cx="3962400" cy="686764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0" y="0"/>
            <a:ext cx="3962400" cy="6858000"/>
          </a:xfrm>
          <a:prstGeom prst="rect">
            <a:avLst/>
          </a:prstGeom>
          <a:solidFill>
            <a:srgbClr val="223770">
              <a:alpha val="3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1181100"/>
            <a:ext cx="121920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277600" y="0"/>
            <a:ext cx="457200"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02082" y="4361589"/>
            <a:ext cx="5148198" cy="610141"/>
          </a:xfrm>
          <a:prstGeom prst="rect">
            <a:avLst/>
          </a:prstGeom>
          <a:solidFill>
            <a:srgbClr val="2237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地信</a:t>
            </a:r>
            <a:r>
              <a:rPr lang="en-US" altLang="zh-CN" sz="280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21-1</a:t>
            </a:r>
            <a:r>
              <a:rPr lang="zh-CN" altLang="en-US" sz="280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班  </a:t>
            </a:r>
            <a:r>
              <a:rPr lang="en-US" altLang="zh-CN" sz="280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07212393 </a:t>
            </a:r>
            <a:r>
              <a:rPr lang="zh-CN" altLang="en-US" sz="280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马骁</a:t>
            </a:r>
            <a:endParaRPr lang="zh-CN" altLang="en-US" sz="28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4" name="文本框 13"/>
          <p:cNvSpPr txBox="1"/>
          <p:nvPr/>
        </p:nvSpPr>
        <p:spPr>
          <a:xfrm>
            <a:off x="739959" y="1599179"/>
            <a:ext cx="11414408" cy="1069845"/>
          </a:xfrm>
          <a:prstGeom prst="rect">
            <a:avLst/>
          </a:prstGeom>
          <a:noFill/>
        </p:spPr>
        <p:txBody>
          <a:bodyPr wrap="square" rtlCol="0">
            <a:spAutoFit/>
          </a:bodyPr>
          <a:lstStyle/>
          <a:p>
            <a:pPr>
              <a:lnSpc>
                <a:spcPct val="150000"/>
              </a:lnSpc>
            </a:pPr>
            <a:r>
              <a:rPr lang="zh-CN" altLang="en-US" sz="480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光谱遥感大模型</a:t>
            </a:r>
            <a:r>
              <a:rPr lang="en-US" altLang="zh-CN" sz="480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——SpectralGPT</a:t>
            </a:r>
            <a:endParaRPr lang="zh-CN" altLang="en-US" sz="48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8" name="任意多边形: 形状 17"/>
          <p:cNvSpPr/>
          <p:nvPr/>
        </p:nvSpPr>
        <p:spPr>
          <a:xfrm flipH="1">
            <a:off x="2698283" y="2638927"/>
            <a:ext cx="7725877" cy="1231455"/>
          </a:xfrm>
          <a:custGeom>
            <a:avLst/>
            <a:gdLst>
              <a:gd name="connsiteX0" fmla="*/ 0 w 7382577"/>
              <a:gd name="connsiteY0" fmla="*/ 1106905 h 2492943"/>
              <a:gd name="connsiteX1" fmla="*/ 1126156 w 7382577"/>
              <a:gd name="connsiteY1" fmla="*/ 1106905 h 2492943"/>
              <a:gd name="connsiteX2" fmla="*/ 1260909 w 7382577"/>
              <a:gd name="connsiteY2" fmla="*/ 1925053 h 2492943"/>
              <a:gd name="connsiteX3" fmla="*/ 1742172 w 7382577"/>
              <a:gd name="connsiteY3" fmla="*/ 0 h 2492943"/>
              <a:gd name="connsiteX4" fmla="*/ 2088682 w 7382577"/>
              <a:gd name="connsiteY4" fmla="*/ 2492943 h 2492943"/>
              <a:gd name="connsiteX5" fmla="*/ 2444817 w 7382577"/>
              <a:gd name="connsiteY5" fmla="*/ 1097280 h 2492943"/>
              <a:gd name="connsiteX6" fmla="*/ 7382577 w 7382577"/>
              <a:gd name="connsiteY6" fmla="*/ 1097280 h 249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2577" h="2492943">
                <a:moveTo>
                  <a:pt x="0" y="1106905"/>
                </a:moveTo>
                <a:lnTo>
                  <a:pt x="1126156" y="1106905"/>
                </a:lnTo>
                <a:lnTo>
                  <a:pt x="1260909" y="1925053"/>
                </a:lnTo>
                <a:lnTo>
                  <a:pt x="1742172" y="0"/>
                </a:lnTo>
                <a:lnTo>
                  <a:pt x="2088682" y="2492943"/>
                </a:lnTo>
                <a:lnTo>
                  <a:pt x="2444817" y="1097280"/>
                </a:lnTo>
                <a:lnTo>
                  <a:pt x="7382577" y="1097280"/>
                </a:lnTo>
              </a:path>
            </a:pathLst>
          </a:custGeom>
          <a:noFill/>
          <a:ln w="19050">
            <a:solidFill>
              <a:srgbClr val="223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20" name="图片 7" descr="资源 1"/>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6385" y="298450"/>
            <a:ext cx="907148" cy="907148"/>
          </a:xfrm>
          <a:prstGeom prst="rect">
            <a:avLst/>
          </a:prstGeom>
        </p:spPr>
      </p:pic>
      <p:pic>
        <p:nvPicPr>
          <p:cNvPr id="22" name="图片 29" descr="资源 23"/>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V="1">
            <a:off x="462680" y="6422357"/>
            <a:ext cx="990734" cy="96041"/>
          </a:xfrm>
          <a:prstGeom prst="rect">
            <a:avLst/>
          </a:prstGeom>
        </p:spPr>
      </p:pic>
      <p:pic>
        <p:nvPicPr>
          <p:cNvPr id="23" name="图片 29" descr="资源 23"/>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V="1">
            <a:off x="462680" y="6181725"/>
            <a:ext cx="990734" cy="96041"/>
          </a:xfrm>
          <a:prstGeom prst="rect">
            <a:avLst/>
          </a:prstGeom>
        </p:spPr>
      </p:pic>
      <p:sp>
        <p:nvSpPr>
          <p:cNvPr id="25" name="矩形 24"/>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9" descr="资源 3"/>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00716" y="0"/>
            <a:ext cx="1486636" cy="118390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0"/>
            <a:ext cx="12192000" cy="6858000"/>
            <a:chOff x="0" y="0"/>
            <a:chExt cx="12192000" cy="6858000"/>
          </a:xfrm>
        </p:grpSpPr>
        <p:sp>
          <p:nvSpPr>
            <p:cNvPr id="27" name="矩形 26"/>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任意多边形: 形状 6">
            <a:extLst>
              <a:ext uri="{FF2B5EF4-FFF2-40B4-BE49-F238E27FC236}">
                <a16:creationId xmlns:a16="http://schemas.microsoft.com/office/drawing/2014/main" id="{021C8C1D-DBAC-AC9E-F18B-A51C506E3496}"/>
              </a:ext>
            </a:extLst>
          </p:cNvPr>
          <p:cNvSpPr/>
          <p:nvPr/>
        </p:nvSpPr>
        <p:spPr>
          <a:xfrm flipH="1">
            <a:off x="1061609" y="670259"/>
            <a:ext cx="3774669" cy="789270"/>
          </a:xfrm>
          <a:custGeom>
            <a:avLst/>
            <a:gdLst>
              <a:gd name="connsiteX0" fmla="*/ 0 w 7382577"/>
              <a:gd name="connsiteY0" fmla="*/ 1106905 h 2492943"/>
              <a:gd name="connsiteX1" fmla="*/ 1126156 w 7382577"/>
              <a:gd name="connsiteY1" fmla="*/ 1106905 h 2492943"/>
              <a:gd name="connsiteX2" fmla="*/ 1260909 w 7382577"/>
              <a:gd name="connsiteY2" fmla="*/ 1925053 h 2492943"/>
              <a:gd name="connsiteX3" fmla="*/ 1742172 w 7382577"/>
              <a:gd name="connsiteY3" fmla="*/ 0 h 2492943"/>
              <a:gd name="connsiteX4" fmla="*/ 2088682 w 7382577"/>
              <a:gd name="connsiteY4" fmla="*/ 2492943 h 2492943"/>
              <a:gd name="connsiteX5" fmla="*/ 2444817 w 7382577"/>
              <a:gd name="connsiteY5" fmla="*/ 1097280 h 2492943"/>
              <a:gd name="connsiteX6" fmla="*/ 7382577 w 7382577"/>
              <a:gd name="connsiteY6" fmla="*/ 1097280 h 249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2577" h="2492943">
                <a:moveTo>
                  <a:pt x="0" y="1106905"/>
                </a:moveTo>
                <a:lnTo>
                  <a:pt x="1126156" y="1106905"/>
                </a:lnTo>
                <a:lnTo>
                  <a:pt x="1260909" y="1925053"/>
                </a:lnTo>
                <a:lnTo>
                  <a:pt x="1742172" y="0"/>
                </a:lnTo>
                <a:lnTo>
                  <a:pt x="2088682" y="2492943"/>
                </a:lnTo>
                <a:lnTo>
                  <a:pt x="2444817" y="1097280"/>
                </a:lnTo>
                <a:lnTo>
                  <a:pt x="7382577" y="1097280"/>
                </a:lnTo>
              </a:path>
            </a:pathLst>
          </a:custGeom>
          <a:noFill/>
          <a:ln w="19050">
            <a:solidFill>
              <a:srgbClr val="223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 name="文本框 7">
            <a:extLst>
              <a:ext uri="{FF2B5EF4-FFF2-40B4-BE49-F238E27FC236}">
                <a16:creationId xmlns:a16="http://schemas.microsoft.com/office/drawing/2014/main" id="{C3305AF4-73BD-858F-9351-6B30AD5BCD77}"/>
              </a:ext>
            </a:extLst>
          </p:cNvPr>
          <p:cNvSpPr txBox="1"/>
          <p:nvPr/>
        </p:nvSpPr>
        <p:spPr>
          <a:xfrm>
            <a:off x="1174282" y="37070"/>
            <a:ext cx="6875125" cy="988347"/>
          </a:xfrm>
          <a:prstGeom prst="rect">
            <a:avLst/>
          </a:prstGeom>
          <a:noFill/>
        </p:spPr>
        <p:txBody>
          <a:bodyPr wrap="square" rtlCol="0">
            <a:spAutoFit/>
          </a:bodyPr>
          <a:lstStyle/>
          <a:p>
            <a:pPr>
              <a:lnSpc>
                <a:spcPct val="150000"/>
              </a:lnSpc>
            </a:pPr>
            <a:r>
              <a:rPr lang="zh-CN" altLang="en-US" sz="440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总结</a:t>
            </a:r>
            <a:endParaRPr lang="zh-CN" altLang="en-US" sz="44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3" name="文本框 2">
            <a:extLst>
              <a:ext uri="{FF2B5EF4-FFF2-40B4-BE49-F238E27FC236}">
                <a16:creationId xmlns:a16="http://schemas.microsoft.com/office/drawing/2014/main" id="{CF87EA21-9A92-F0EA-6709-64D8E74A18A6}"/>
              </a:ext>
            </a:extLst>
          </p:cNvPr>
          <p:cNvSpPr txBox="1"/>
          <p:nvPr/>
        </p:nvSpPr>
        <p:spPr>
          <a:xfrm>
            <a:off x="910119" y="1652034"/>
            <a:ext cx="10612394" cy="419858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000">
                <a:solidFill>
                  <a:schemeClr val="dk1"/>
                </a:solidFill>
                <a:latin typeface="Times New Roman" panose="02020603050405020304" pitchFamily="18" charset="0"/>
              </a:rPr>
              <a:t>来自各种遥感平台的光谱数据的不断增加无疑带来了大模型研究的巨大挑战。迫切需要开发专门针对光谱遥感数据设计的基础模型。</a:t>
            </a:r>
            <a:br>
              <a:rPr lang="zh-CN" altLang="en-US" sz="2000">
                <a:solidFill>
                  <a:schemeClr val="dk1"/>
                </a:solidFill>
                <a:latin typeface="Times New Roman" panose="02020603050405020304" pitchFamily="18" charset="0"/>
              </a:rPr>
            </a:br>
            <a:endParaRPr lang="zh-CN" altLang="en-US" sz="2000">
              <a:solidFill>
                <a:schemeClr val="dk1"/>
              </a:solidFill>
              <a:latin typeface="Times New Roman" panose="02020603050405020304" pitchFamily="18" charset="0"/>
            </a:endParaRPr>
          </a:p>
          <a:p>
            <a:pPr marL="342900" indent="-342900">
              <a:lnSpc>
                <a:spcPct val="150000"/>
              </a:lnSpc>
              <a:buFont typeface="Arial" panose="020B0604020202020204" pitchFamily="34" charset="0"/>
              <a:buChar char="•"/>
            </a:pPr>
            <a:r>
              <a:rPr lang="en-US" altLang="zh-CN" sz="2000">
                <a:solidFill>
                  <a:schemeClr val="dk1"/>
                </a:solidFill>
                <a:latin typeface="Times New Roman" panose="02020603050405020304" pitchFamily="18" charset="0"/>
              </a:rPr>
              <a:t>SpectralGPT</a:t>
            </a:r>
            <a:r>
              <a:rPr lang="zh-CN" altLang="en-US" sz="2000">
                <a:solidFill>
                  <a:schemeClr val="dk1"/>
                </a:solidFill>
                <a:latin typeface="Times New Roman" panose="02020603050405020304" pitchFamily="18" charset="0"/>
              </a:rPr>
              <a:t>，一种光谱遥感大模型，采用了创新的</a:t>
            </a:r>
            <a:r>
              <a:rPr lang="en-US" altLang="zh-CN" sz="2000">
                <a:solidFill>
                  <a:schemeClr val="dk1"/>
                </a:solidFill>
                <a:latin typeface="Times New Roman" panose="02020603050405020304" pitchFamily="18" charset="0"/>
              </a:rPr>
              <a:t>3D GPT</a:t>
            </a:r>
            <a:r>
              <a:rPr lang="zh-CN" altLang="en-US" sz="2000">
                <a:solidFill>
                  <a:schemeClr val="dk1"/>
                </a:solidFill>
                <a:latin typeface="Times New Roman" panose="02020603050405020304" pitchFamily="18" charset="0"/>
              </a:rPr>
              <a:t>架构。通过其创新的</a:t>
            </a:r>
            <a:r>
              <a:rPr lang="en-US" altLang="zh-CN" sz="2000">
                <a:solidFill>
                  <a:schemeClr val="dk1"/>
                </a:solidFill>
                <a:latin typeface="Times New Roman" panose="02020603050405020304" pitchFamily="18" charset="0"/>
              </a:rPr>
              <a:t>3D GPT</a:t>
            </a:r>
            <a:r>
              <a:rPr lang="zh-CN" altLang="en-US" sz="2000">
                <a:solidFill>
                  <a:schemeClr val="dk1"/>
                </a:solidFill>
                <a:latin typeface="Times New Roman" panose="02020603050405020304" pitchFamily="18" charset="0"/>
              </a:rPr>
              <a:t>架构，在超过一百万个光谱图像和超过六亿个参数的训练下，</a:t>
            </a:r>
            <a:r>
              <a:rPr lang="en-US" altLang="zh-CN" sz="2000">
                <a:solidFill>
                  <a:schemeClr val="dk1"/>
                </a:solidFill>
                <a:latin typeface="Times New Roman" panose="02020603050405020304" pitchFamily="18" charset="0"/>
              </a:rPr>
              <a:t>SpectralGPT</a:t>
            </a:r>
            <a:r>
              <a:rPr lang="zh-CN" altLang="en-US" sz="2000">
                <a:solidFill>
                  <a:schemeClr val="dk1"/>
                </a:solidFill>
                <a:latin typeface="Times New Roman" panose="02020603050405020304" pitchFamily="18" charset="0"/>
              </a:rPr>
              <a:t>增强了对光谱遥感大数据的智能处理能力</a:t>
            </a:r>
            <a:br>
              <a:rPr lang="zh-CN" altLang="en-US" sz="2000">
                <a:solidFill>
                  <a:schemeClr val="dk1"/>
                </a:solidFill>
                <a:latin typeface="Times New Roman" panose="02020603050405020304" pitchFamily="18" charset="0"/>
              </a:rPr>
            </a:br>
            <a:endParaRPr lang="zh-CN" altLang="en-US" sz="2000">
              <a:solidFill>
                <a:schemeClr val="dk1"/>
              </a:solidFill>
              <a:latin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a:solidFill>
                  <a:schemeClr val="dk1"/>
                </a:solidFill>
                <a:latin typeface="Times New Roman" panose="02020603050405020304" pitchFamily="18" charset="0"/>
              </a:rPr>
              <a:t>展望未来，可以扩大用于训练的</a:t>
            </a:r>
            <a:r>
              <a:rPr lang="en-US" altLang="zh-CN" sz="2000">
                <a:solidFill>
                  <a:schemeClr val="dk1"/>
                </a:solidFill>
                <a:latin typeface="Times New Roman" panose="02020603050405020304" pitchFamily="18" charset="0"/>
              </a:rPr>
              <a:t>RS</a:t>
            </a:r>
            <a:r>
              <a:rPr lang="zh-CN" altLang="en-US" sz="2000">
                <a:solidFill>
                  <a:schemeClr val="dk1"/>
                </a:solidFill>
                <a:latin typeface="Times New Roman" panose="02020603050405020304" pitchFamily="18" charset="0"/>
              </a:rPr>
              <a:t>数据的数量和多样性，包括各种模态、分辨率、时间序列和图像大小。此外，通过整合更广泛的下游任务来扩展</a:t>
            </a:r>
            <a:r>
              <a:rPr lang="en-US" altLang="zh-CN" sz="2000">
                <a:solidFill>
                  <a:schemeClr val="dk1"/>
                </a:solidFill>
                <a:latin typeface="Times New Roman" panose="02020603050405020304" pitchFamily="18" charset="0"/>
              </a:rPr>
              <a:t>SpectralGPT</a:t>
            </a:r>
            <a:r>
              <a:rPr lang="zh-CN" altLang="en-US" sz="2000">
                <a:solidFill>
                  <a:schemeClr val="dk1"/>
                </a:solidFill>
                <a:latin typeface="Times New Roman" panose="02020603050405020304" pitchFamily="18" charset="0"/>
              </a:rPr>
              <a:t>的能力。</a:t>
            </a:r>
          </a:p>
        </p:txBody>
      </p:sp>
    </p:spTree>
    <p:extLst>
      <p:ext uri="{BB962C8B-B14F-4D97-AF65-F5344CB8AC3E}">
        <p14:creationId xmlns:p14="http://schemas.microsoft.com/office/powerpoint/2010/main" val="118584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37" descr="资源 3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517473" y="5669280"/>
            <a:ext cx="1358147" cy="1188720"/>
          </a:xfrm>
          <a:prstGeom prst="rect">
            <a:avLst/>
          </a:prstGeom>
        </p:spPr>
      </p:pic>
      <p:sp>
        <p:nvSpPr>
          <p:cNvPr id="6" name="矩形 5"/>
          <p:cNvSpPr/>
          <p:nvPr/>
        </p:nvSpPr>
        <p:spPr>
          <a:xfrm>
            <a:off x="0" y="-54234"/>
            <a:ext cx="3962400" cy="6912233"/>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47800" y="1181100"/>
            <a:ext cx="107442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1277600" y="0"/>
            <a:ext cx="457200" cy="1183907"/>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占位符 2"/>
          <p:cNvPicPr>
            <a:picLocks noChangeAspect="1"/>
          </p:cNvPicPr>
          <p:nvPr/>
        </p:nvPicPr>
        <p:blipFill>
          <a:blip r:embed="rId5" cstate="print">
            <a:extLst>
              <a:ext uri="{28A0092B-C50C-407E-A947-70E740481C1C}">
                <a14:useLocalDpi xmlns:a14="http://schemas.microsoft.com/office/drawing/2010/main" val="0"/>
              </a:ext>
            </a:extLst>
          </a:blip>
          <a:srcRect t="7813" b="7813"/>
          <a:stretch>
            <a:fillRect/>
          </a:stretch>
        </p:blipFill>
        <p:spPr>
          <a:xfrm>
            <a:off x="5984112" y="2149658"/>
            <a:ext cx="6207888" cy="3491937"/>
          </a:xfrm>
          <a:prstGeom prst="rect">
            <a:avLst/>
          </a:prstGeom>
        </p:spPr>
      </p:pic>
      <p:sp>
        <p:nvSpPr>
          <p:cNvPr id="14" name="文本框 13"/>
          <p:cNvSpPr txBox="1"/>
          <p:nvPr/>
        </p:nvSpPr>
        <p:spPr>
          <a:xfrm>
            <a:off x="2517628" y="1479352"/>
            <a:ext cx="5878629" cy="1598899"/>
          </a:xfrm>
          <a:prstGeom prst="rect">
            <a:avLst/>
          </a:prstGeom>
          <a:noFill/>
        </p:spPr>
        <p:txBody>
          <a:bodyPr wrap="square" rtlCol="0">
            <a:spAutoFit/>
          </a:bodyPr>
          <a:lstStyle/>
          <a:p>
            <a:pPr>
              <a:lnSpc>
                <a:spcPct val="150000"/>
              </a:lnSpc>
            </a:pPr>
            <a:r>
              <a:rPr lang="zh-CN" altLang="en-US" sz="720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分享结束</a:t>
            </a:r>
            <a:endParaRPr lang="zh-CN" altLang="en-US" sz="72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8" name="任意多边形: 形状 17"/>
          <p:cNvSpPr/>
          <p:nvPr/>
        </p:nvSpPr>
        <p:spPr>
          <a:xfrm flipH="1">
            <a:off x="2727159" y="2590801"/>
            <a:ext cx="7128040" cy="1231455"/>
          </a:xfrm>
          <a:custGeom>
            <a:avLst/>
            <a:gdLst>
              <a:gd name="connsiteX0" fmla="*/ 0 w 7382577"/>
              <a:gd name="connsiteY0" fmla="*/ 1106905 h 2492943"/>
              <a:gd name="connsiteX1" fmla="*/ 1126156 w 7382577"/>
              <a:gd name="connsiteY1" fmla="*/ 1106905 h 2492943"/>
              <a:gd name="connsiteX2" fmla="*/ 1260909 w 7382577"/>
              <a:gd name="connsiteY2" fmla="*/ 1925053 h 2492943"/>
              <a:gd name="connsiteX3" fmla="*/ 1742172 w 7382577"/>
              <a:gd name="connsiteY3" fmla="*/ 0 h 2492943"/>
              <a:gd name="connsiteX4" fmla="*/ 2088682 w 7382577"/>
              <a:gd name="connsiteY4" fmla="*/ 2492943 h 2492943"/>
              <a:gd name="connsiteX5" fmla="*/ 2444817 w 7382577"/>
              <a:gd name="connsiteY5" fmla="*/ 1097280 h 2492943"/>
              <a:gd name="connsiteX6" fmla="*/ 7382577 w 7382577"/>
              <a:gd name="connsiteY6" fmla="*/ 1097280 h 249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2577" h="2492943">
                <a:moveTo>
                  <a:pt x="0" y="1106905"/>
                </a:moveTo>
                <a:lnTo>
                  <a:pt x="1126156" y="1106905"/>
                </a:lnTo>
                <a:lnTo>
                  <a:pt x="1260909" y="1925053"/>
                </a:lnTo>
                <a:lnTo>
                  <a:pt x="1742172" y="0"/>
                </a:lnTo>
                <a:lnTo>
                  <a:pt x="2088682" y="2492943"/>
                </a:lnTo>
                <a:lnTo>
                  <a:pt x="2444817" y="1097280"/>
                </a:lnTo>
                <a:lnTo>
                  <a:pt x="7382577" y="1097280"/>
                </a:lnTo>
              </a:path>
            </a:pathLst>
          </a:custGeom>
          <a:noFill/>
          <a:ln w="19050">
            <a:solidFill>
              <a:srgbClr val="223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 name="矩形 24"/>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图片 9" descr="资源 3"/>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0716" y="0"/>
            <a:ext cx="1486636" cy="1183907"/>
          </a:xfrm>
          <a:prstGeom prst="rect">
            <a:avLst/>
          </a:prstGeom>
        </p:spPr>
      </p:pic>
      <p:sp>
        <p:nvSpPr>
          <p:cNvPr id="3" name="矩形 2">
            <a:extLst>
              <a:ext uri="{FF2B5EF4-FFF2-40B4-BE49-F238E27FC236}">
                <a16:creationId xmlns:a16="http://schemas.microsoft.com/office/drawing/2014/main" id="{FB4A7018-4E6D-BC41-0952-8025EB5F5962}"/>
              </a:ext>
            </a:extLst>
          </p:cNvPr>
          <p:cNvSpPr/>
          <p:nvPr/>
        </p:nvSpPr>
        <p:spPr>
          <a:xfrm>
            <a:off x="2048348" y="4440093"/>
            <a:ext cx="5148198" cy="610141"/>
          </a:xfrm>
          <a:prstGeom prst="rect">
            <a:avLst/>
          </a:prstGeom>
          <a:solidFill>
            <a:srgbClr val="22377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地信</a:t>
            </a:r>
            <a:r>
              <a:rPr lang="en-US" altLang="zh-CN" sz="280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21-1</a:t>
            </a:r>
            <a:r>
              <a:rPr lang="zh-CN" altLang="en-US" sz="280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班  </a:t>
            </a:r>
            <a:r>
              <a:rPr lang="en-US" altLang="zh-CN" sz="280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07212393 </a:t>
            </a:r>
            <a:r>
              <a:rPr lang="zh-CN" altLang="en-US" sz="280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马骁</a:t>
            </a:r>
            <a:endParaRPr lang="zh-CN" altLang="en-US" sz="2800" dirty="0">
              <a:solidFill>
                <a:schemeClr val="bg1"/>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6858000"/>
            <a:chOff x="0" y="0"/>
            <a:chExt cx="12192000" cy="6858000"/>
          </a:xfrm>
        </p:grpSpPr>
        <p:sp>
          <p:nvSpPr>
            <p:cNvPr id="29" name="矩形 28"/>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任意多边形: 形状 13">
            <a:extLst>
              <a:ext uri="{FF2B5EF4-FFF2-40B4-BE49-F238E27FC236}">
                <a16:creationId xmlns:a16="http://schemas.microsoft.com/office/drawing/2014/main" id="{CEAAFE47-2E64-98BE-AA8F-088AD90344AA}"/>
              </a:ext>
            </a:extLst>
          </p:cNvPr>
          <p:cNvSpPr/>
          <p:nvPr/>
        </p:nvSpPr>
        <p:spPr>
          <a:xfrm flipH="1">
            <a:off x="1061609" y="670259"/>
            <a:ext cx="3774669" cy="789270"/>
          </a:xfrm>
          <a:custGeom>
            <a:avLst/>
            <a:gdLst>
              <a:gd name="connsiteX0" fmla="*/ 0 w 7382577"/>
              <a:gd name="connsiteY0" fmla="*/ 1106905 h 2492943"/>
              <a:gd name="connsiteX1" fmla="*/ 1126156 w 7382577"/>
              <a:gd name="connsiteY1" fmla="*/ 1106905 h 2492943"/>
              <a:gd name="connsiteX2" fmla="*/ 1260909 w 7382577"/>
              <a:gd name="connsiteY2" fmla="*/ 1925053 h 2492943"/>
              <a:gd name="connsiteX3" fmla="*/ 1742172 w 7382577"/>
              <a:gd name="connsiteY3" fmla="*/ 0 h 2492943"/>
              <a:gd name="connsiteX4" fmla="*/ 2088682 w 7382577"/>
              <a:gd name="connsiteY4" fmla="*/ 2492943 h 2492943"/>
              <a:gd name="connsiteX5" fmla="*/ 2444817 w 7382577"/>
              <a:gd name="connsiteY5" fmla="*/ 1097280 h 2492943"/>
              <a:gd name="connsiteX6" fmla="*/ 7382577 w 7382577"/>
              <a:gd name="connsiteY6" fmla="*/ 1097280 h 249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2577" h="2492943">
                <a:moveTo>
                  <a:pt x="0" y="1106905"/>
                </a:moveTo>
                <a:lnTo>
                  <a:pt x="1126156" y="1106905"/>
                </a:lnTo>
                <a:lnTo>
                  <a:pt x="1260909" y="1925053"/>
                </a:lnTo>
                <a:lnTo>
                  <a:pt x="1742172" y="0"/>
                </a:lnTo>
                <a:lnTo>
                  <a:pt x="2088682" y="2492943"/>
                </a:lnTo>
                <a:lnTo>
                  <a:pt x="2444817" y="1097280"/>
                </a:lnTo>
                <a:lnTo>
                  <a:pt x="7382577" y="1097280"/>
                </a:lnTo>
              </a:path>
            </a:pathLst>
          </a:custGeom>
          <a:noFill/>
          <a:ln w="19050">
            <a:solidFill>
              <a:srgbClr val="223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 name="文本框 6">
            <a:extLst>
              <a:ext uri="{FF2B5EF4-FFF2-40B4-BE49-F238E27FC236}">
                <a16:creationId xmlns:a16="http://schemas.microsoft.com/office/drawing/2014/main" id="{B32F93BE-BF1F-42E1-3A36-AC278EA095F7}"/>
              </a:ext>
            </a:extLst>
          </p:cNvPr>
          <p:cNvSpPr txBox="1"/>
          <p:nvPr/>
        </p:nvSpPr>
        <p:spPr>
          <a:xfrm>
            <a:off x="587141" y="-89749"/>
            <a:ext cx="4656134" cy="1013034"/>
          </a:xfrm>
          <a:prstGeom prst="rect">
            <a:avLst/>
          </a:prstGeom>
          <a:noFill/>
        </p:spPr>
        <p:txBody>
          <a:bodyPr wrap="square" rtlCol="0">
            <a:spAutoFit/>
          </a:bodyPr>
          <a:lstStyle/>
          <a:p>
            <a:pPr>
              <a:lnSpc>
                <a:spcPct val="150000"/>
              </a:lnSpc>
            </a:pPr>
            <a:r>
              <a:rPr lang="zh-CN" altLang="en-US" sz="440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高光谱遥感</a:t>
            </a:r>
            <a:endParaRPr lang="zh-CN" altLang="en-US" sz="44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8" name="文本框 7"/>
          <p:cNvSpPr txBox="1"/>
          <p:nvPr/>
        </p:nvSpPr>
        <p:spPr>
          <a:xfrm>
            <a:off x="961552" y="2141546"/>
            <a:ext cx="10116953" cy="581057"/>
          </a:xfrm>
          <a:prstGeom prst="rect">
            <a:avLst/>
          </a:prstGeom>
          <a:noFill/>
        </p:spPr>
        <p:txBody>
          <a:bodyPr wrap="square">
            <a:spAutoFit/>
          </a:bodyPr>
          <a:lstStyle/>
          <a:p>
            <a:pPr>
              <a:lnSpc>
                <a:spcPct val="150000"/>
              </a:lnSpc>
            </a:pPr>
            <a:r>
              <a:rPr lang="zh-CN" altLang="en-US" sz="240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什么是高光谱遥感？</a:t>
            </a:r>
            <a:endParaRPr lang="zh-CN" altLang="en-US" sz="24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3" name="图片 12">
            <a:extLst>
              <a:ext uri="{FF2B5EF4-FFF2-40B4-BE49-F238E27FC236}">
                <a16:creationId xmlns:a16="http://schemas.microsoft.com/office/drawing/2014/main" id="{2BC93123-8314-4C81-380F-55C08B2AF2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96931" y="404486"/>
            <a:ext cx="2199395" cy="2229674"/>
          </a:xfrm>
          <a:prstGeom prst="rect">
            <a:avLst/>
          </a:prstGeom>
        </p:spPr>
      </p:pic>
      <p:sp>
        <p:nvSpPr>
          <p:cNvPr id="15" name="矩形 14">
            <a:extLst>
              <a:ext uri="{FF2B5EF4-FFF2-40B4-BE49-F238E27FC236}">
                <a16:creationId xmlns:a16="http://schemas.microsoft.com/office/drawing/2014/main" id="{D52EF801-5E58-DEA3-0CB5-7592D41FB956}"/>
              </a:ext>
            </a:extLst>
          </p:cNvPr>
          <p:cNvSpPr/>
          <p:nvPr/>
        </p:nvSpPr>
        <p:spPr>
          <a:xfrm>
            <a:off x="961552" y="2915108"/>
            <a:ext cx="9666782" cy="75751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r>
              <a:rPr lang="zh-CN" altLang="en-US" sz="2200" b="0" i="0">
                <a:solidFill>
                  <a:srgbClr val="4D4D4D"/>
                </a:solidFill>
                <a:effectLst/>
                <a:highlight>
                  <a:srgbClr val="FFFFFF"/>
                </a:highlight>
                <a:latin typeface="-apple-system"/>
              </a:rPr>
              <a:t>是将成像技术和光谱技术相结合的多维信息获取技术</a:t>
            </a:r>
            <a:r>
              <a:rPr lang="en-US" altLang="zh-CN" sz="2200" b="0" i="0">
                <a:solidFill>
                  <a:srgbClr val="4D4D4D"/>
                </a:solidFill>
                <a:effectLst/>
                <a:highlight>
                  <a:srgbClr val="FFFFFF"/>
                </a:highlight>
                <a:latin typeface="-apple-system"/>
              </a:rPr>
              <a:t>,</a:t>
            </a:r>
            <a:r>
              <a:rPr lang="zh-CN" altLang="en-US" sz="2200" b="0" i="0">
                <a:solidFill>
                  <a:srgbClr val="4D4D4D"/>
                </a:solidFill>
                <a:effectLst/>
                <a:highlight>
                  <a:srgbClr val="FFFFFF"/>
                </a:highlight>
                <a:latin typeface="-apple-system"/>
              </a:rPr>
              <a:t>同时探测目标的二维集合空间与一维光谱信息</a:t>
            </a:r>
            <a:r>
              <a:rPr lang="en-US" altLang="zh-CN" sz="2200" b="0" i="0">
                <a:solidFill>
                  <a:srgbClr val="4D4D4D"/>
                </a:solidFill>
                <a:effectLst/>
                <a:highlight>
                  <a:srgbClr val="FFFFFF"/>
                </a:highlight>
                <a:latin typeface="-apple-system"/>
              </a:rPr>
              <a:t>,</a:t>
            </a:r>
            <a:r>
              <a:rPr lang="zh-CN" altLang="en-US" sz="2200" b="0" i="0">
                <a:solidFill>
                  <a:srgbClr val="4D4D4D"/>
                </a:solidFill>
                <a:effectLst/>
                <a:highlight>
                  <a:srgbClr val="FFFFFF"/>
                </a:highlight>
                <a:latin typeface="-apple-system"/>
              </a:rPr>
              <a:t>获取高光谱分辨率的连续、窄波段图像数据。</a:t>
            </a:r>
            <a:endParaRPr lang="zh-CN" altLang="en-US" sz="2200"/>
          </a:p>
        </p:txBody>
      </p:sp>
      <p:sp>
        <p:nvSpPr>
          <p:cNvPr id="19" name="矩形 18">
            <a:extLst>
              <a:ext uri="{FF2B5EF4-FFF2-40B4-BE49-F238E27FC236}">
                <a16:creationId xmlns:a16="http://schemas.microsoft.com/office/drawing/2014/main" id="{FFD8F028-3E6C-4DE9-66DE-698C0E0D5F69}"/>
              </a:ext>
            </a:extLst>
          </p:cNvPr>
          <p:cNvSpPr/>
          <p:nvPr/>
        </p:nvSpPr>
        <p:spPr>
          <a:xfrm>
            <a:off x="1039634" y="4297630"/>
            <a:ext cx="4252113" cy="1760958"/>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800">
                <a:solidFill>
                  <a:schemeClr val="accent1"/>
                </a:solidFill>
              </a:rPr>
              <a:t>优点</a:t>
            </a:r>
            <a:r>
              <a:rPr lang="zh-CN" altLang="en-US" sz="3600">
                <a:solidFill>
                  <a:schemeClr val="accent1"/>
                </a:solidFill>
              </a:rPr>
              <a:t>：</a:t>
            </a:r>
            <a:endParaRPr lang="en-US" altLang="zh-CN" sz="3600">
              <a:solidFill>
                <a:schemeClr val="accent1"/>
              </a:solidFill>
            </a:endParaRPr>
          </a:p>
          <a:p>
            <a:pPr>
              <a:lnSpc>
                <a:spcPct val="150000"/>
              </a:lnSpc>
            </a:pPr>
            <a:r>
              <a:rPr lang="zh-CN" altLang="en-US" sz="2000">
                <a:latin typeface="Arial Black" panose="020B0A04020102020204" pitchFamily="34" charset="0"/>
              </a:rPr>
              <a:t>更高的光谱分辨率</a:t>
            </a:r>
            <a:endParaRPr lang="en-US" altLang="zh-CN" sz="2000">
              <a:latin typeface="Arial Black" panose="020B0A04020102020204" pitchFamily="34" charset="0"/>
            </a:endParaRPr>
          </a:p>
          <a:p>
            <a:pPr>
              <a:lnSpc>
                <a:spcPct val="150000"/>
              </a:lnSpc>
            </a:pPr>
            <a:r>
              <a:rPr lang="zh-CN" altLang="en-US" sz="2000">
                <a:latin typeface="Arial Black" panose="020B0A04020102020204" pitchFamily="34" charset="0"/>
              </a:rPr>
              <a:t>更丰富的光谱信息</a:t>
            </a:r>
            <a:endParaRPr lang="en-US" altLang="zh-CN" sz="2000">
              <a:latin typeface="Arial Black" panose="020B0A04020102020204" pitchFamily="34" charset="0"/>
            </a:endParaRPr>
          </a:p>
          <a:p>
            <a:pPr>
              <a:lnSpc>
                <a:spcPct val="150000"/>
              </a:lnSpc>
            </a:pPr>
            <a:r>
              <a:rPr lang="zh-CN" altLang="en-US" sz="2000">
                <a:latin typeface="Arial Black" panose="020B0A04020102020204" pitchFamily="34" charset="0"/>
              </a:rPr>
              <a:t>对地物响应更灵敏</a:t>
            </a:r>
            <a:endParaRPr lang="en-US" altLang="zh-CN" sz="2000">
              <a:latin typeface="Arial Black" panose="020B0A04020102020204" pitchFamily="34" charset="0"/>
            </a:endParaRPr>
          </a:p>
          <a:p>
            <a:pPr>
              <a:lnSpc>
                <a:spcPct val="150000"/>
              </a:lnSpc>
            </a:pPr>
            <a:endParaRPr lang="zh-CN" altLang="en-US" sz="2000">
              <a:latin typeface="Arial Black" panose="020B0A04020102020204" pitchFamily="34" charset="0"/>
            </a:endParaRPr>
          </a:p>
        </p:txBody>
      </p:sp>
      <p:sp>
        <p:nvSpPr>
          <p:cNvPr id="20" name="矩形 19">
            <a:extLst>
              <a:ext uri="{FF2B5EF4-FFF2-40B4-BE49-F238E27FC236}">
                <a16:creationId xmlns:a16="http://schemas.microsoft.com/office/drawing/2014/main" id="{4D6B186B-C667-B7DA-025B-81C8143E0325}"/>
              </a:ext>
            </a:extLst>
          </p:cNvPr>
          <p:cNvSpPr/>
          <p:nvPr/>
        </p:nvSpPr>
        <p:spPr>
          <a:xfrm>
            <a:off x="7481227" y="4113779"/>
            <a:ext cx="3062631" cy="983653"/>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800">
                <a:solidFill>
                  <a:schemeClr val="accent1"/>
                </a:solidFill>
              </a:rPr>
              <a:t>应用</a:t>
            </a:r>
            <a:r>
              <a:rPr lang="zh-CN" altLang="en-US" sz="3600">
                <a:solidFill>
                  <a:schemeClr val="accent1"/>
                </a:solidFill>
              </a:rPr>
              <a:t>：</a:t>
            </a:r>
            <a:endParaRPr lang="en-US" altLang="zh-CN" sz="3600">
              <a:solidFill>
                <a:schemeClr val="accent1"/>
              </a:solidFill>
            </a:endParaRPr>
          </a:p>
          <a:p>
            <a:pPr>
              <a:lnSpc>
                <a:spcPct val="150000"/>
              </a:lnSpc>
            </a:pPr>
            <a:r>
              <a:rPr lang="zh-CN" altLang="en-US" sz="2000">
                <a:latin typeface="Arial Black" panose="020B0A04020102020204" pitchFamily="34" charset="0"/>
              </a:rPr>
              <a:t>农业、矿产勘查、环境监测、大气监测等</a:t>
            </a:r>
          </a:p>
        </p:txBody>
      </p:sp>
      <p:sp>
        <p:nvSpPr>
          <p:cNvPr id="21" name="矩形 20">
            <a:extLst>
              <a:ext uri="{FF2B5EF4-FFF2-40B4-BE49-F238E27FC236}">
                <a16:creationId xmlns:a16="http://schemas.microsoft.com/office/drawing/2014/main" id="{3A8F6868-A03F-C158-9417-F5CEFBD80BA1}"/>
              </a:ext>
            </a:extLst>
          </p:cNvPr>
          <p:cNvSpPr/>
          <p:nvPr/>
        </p:nvSpPr>
        <p:spPr>
          <a:xfrm>
            <a:off x="4131250" y="4711707"/>
            <a:ext cx="3918998" cy="1348950"/>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r>
              <a:rPr lang="zh-CN" altLang="en-US" sz="2800">
                <a:solidFill>
                  <a:schemeClr val="accent1"/>
                </a:solidFill>
              </a:rPr>
              <a:t>缺点</a:t>
            </a:r>
            <a:r>
              <a:rPr lang="zh-CN" altLang="en-US" sz="3600">
                <a:solidFill>
                  <a:schemeClr val="accent1"/>
                </a:solidFill>
              </a:rPr>
              <a:t>：</a:t>
            </a:r>
            <a:endParaRPr lang="en-US" altLang="zh-CN" sz="3600">
              <a:solidFill>
                <a:schemeClr val="accent1"/>
              </a:solidFill>
            </a:endParaRPr>
          </a:p>
          <a:p>
            <a:pPr>
              <a:lnSpc>
                <a:spcPct val="150000"/>
              </a:lnSpc>
            </a:pPr>
            <a:r>
              <a:rPr lang="zh-CN" altLang="en-US" sz="2000">
                <a:latin typeface="Arial Black" panose="020B0A04020102020204" pitchFamily="34" charset="0"/>
              </a:rPr>
              <a:t>数据量大，冗余信息多</a:t>
            </a:r>
            <a:endParaRPr lang="en-US" altLang="zh-CN" sz="2000">
              <a:latin typeface="Arial Black" panose="020B0A04020102020204" pitchFamily="34" charset="0"/>
            </a:endParaRPr>
          </a:p>
          <a:p>
            <a:pPr>
              <a:lnSpc>
                <a:spcPct val="150000"/>
              </a:lnSpc>
            </a:pPr>
            <a:r>
              <a:rPr lang="zh-CN" altLang="en-US" sz="2000">
                <a:latin typeface="Arial Black" panose="020B0A04020102020204" pitchFamily="34" charset="0"/>
              </a:rPr>
              <a:t>数据处理复杂</a:t>
            </a:r>
            <a:endParaRPr lang="en-US" altLang="zh-CN" sz="2000">
              <a:latin typeface="Arial Black" panose="020B0A04020102020204" pitchFamily="34" charset="0"/>
            </a:endParaRPr>
          </a:p>
          <a:p>
            <a:pPr>
              <a:lnSpc>
                <a:spcPct val="150000"/>
              </a:lnSpc>
            </a:pPr>
            <a:r>
              <a:rPr lang="zh-CN" altLang="en-US" sz="2000">
                <a:latin typeface="Arial Black" panose="020B0A04020102020204" pitchFamily="34" charset="0"/>
              </a:rPr>
              <a:t>受天气和大气影响</a:t>
            </a:r>
            <a:endParaRPr lang="en-US" altLang="zh-CN" sz="2000">
              <a:latin typeface="Arial Black" panose="020B0A04020102020204" pitchFamily="34" charset="0"/>
            </a:endParaRPr>
          </a:p>
          <a:p>
            <a:endParaRPr lang="en-US" altLang="zh-CN" sz="3600">
              <a:solidFill>
                <a:schemeClr val="accent1"/>
              </a:solidFill>
            </a:endParaRPr>
          </a:p>
          <a:p>
            <a:pPr>
              <a:lnSpc>
                <a:spcPct val="150000"/>
              </a:lnSpc>
            </a:pPr>
            <a:endParaRPr lang="zh-CN" altLang="en-US" sz="2000">
              <a:latin typeface="Arial Black" panose="020B0A04020102020204" pitchFamily="34" charset="0"/>
            </a:endParaRPr>
          </a:p>
        </p:txBody>
      </p:sp>
    </p:spTree>
    <p:extLst>
      <p:ext uri="{BB962C8B-B14F-4D97-AF65-F5344CB8AC3E}">
        <p14:creationId xmlns:p14="http://schemas.microsoft.com/office/powerpoint/2010/main" val="305315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8" grpId="0"/>
      <p:bldP spid="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6858000"/>
            <a:chOff x="0" y="0"/>
            <a:chExt cx="12192000" cy="6858000"/>
          </a:xfrm>
        </p:grpSpPr>
        <p:sp>
          <p:nvSpPr>
            <p:cNvPr id="29" name="矩形 28"/>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任意多边形: 形状 16">
            <a:extLst>
              <a:ext uri="{FF2B5EF4-FFF2-40B4-BE49-F238E27FC236}">
                <a16:creationId xmlns:a16="http://schemas.microsoft.com/office/drawing/2014/main" id="{567C100E-9991-5E17-55F9-A418951E430F}"/>
              </a:ext>
            </a:extLst>
          </p:cNvPr>
          <p:cNvSpPr/>
          <p:nvPr/>
        </p:nvSpPr>
        <p:spPr>
          <a:xfrm flipH="1">
            <a:off x="1061609" y="670259"/>
            <a:ext cx="3774669" cy="789270"/>
          </a:xfrm>
          <a:custGeom>
            <a:avLst/>
            <a:gdLst>
              <a:gd name="connsiteX0" fmla="*/ 0 w 7382577"/>
              <a:gd name="connsiteY0" fmla="*/ 1106905 h 2492943"/>
              <a:gd name="connsiteX1" fmla="*/ 1126156 w 7382577"/>
              <a:gd name="connsiteY1" fmla="*/ 1106905 h 2492943"/>
              <a:gd name="connsiteX2" fmla="*/ 1260909 w 7382577"/>
              <a:gd name="connsiteY2" fmla="*/ 1925053 h 2492943"/>
              <a:gd name="connsiteX3" fmla="*/ 1742172 w 7382577"/>
              <a:gd name="connsiteY3" fmla="*/ 0 h 2492943"/>
              <a:gd name="connsiteX4" fmla="*/ 2088682 w 7382577"/>
              <a:gd name="connsiteY4" fmla="*/ 2492943 h 2492943"/>
              <a:gd name="connsiteX5" fmla="*/ 2444817 w 7382577"/>
              <a:gd name="connsiteY5" fmla="*/ 1097280 h 2492943"/>
              <a:gd name="connsiteX6" fmla="*/ 7382577 w 7382577"/>
              <a:gd name="connsiteY6" fmla="*/ 1097280 h 249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2577" h="2492943">
                <a:moveTo>
                  <a:pt x="0" y="1106905"/>
                </a:moveTo>
                <a:lnTo>
                  <a:pt x="1126156" y="1106905"/>
                </a:lnTo>
                <a:lnTo>
                  <a:pt x="1260909" y="1925053"/>
                </a:lnTo>
                <a:lnTo>
                  <a:pt x="1742172" y="0"/>
                </a:lnTo>
                <a:lnTo>
                  <a:pt x="2088682" y="2492943"/>
                </a:lnTo>
                <a:lnTo>
                  <a:pt x="2444817" y="1097280"/>
                </a:lnTo>
                <a:lnTo>
                  <a:pt x="7382577" y="1097280"/>
                </a:lnTo>
              </a:path>
            </a:pathLst>
          </a:custGeom>
          <a:noFill/>
          <a:ln w="19050">
            <a:solidFill>
              <a:srgbClr val="223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文本框 17">
            <a:extLst>
              <a:ext uri="{FF2B5EF4-FFF2-40B4-BE49-F238E27FC236}">
                <a16:creationId xmlns:a16="http://schemas.microsoft.com/office/drawing/2014/main" id="{3A499990-E70E-64A0-ABF4-9EC2358AFE35}"/>
              </a:ext>
            </a:extLst>
          </p:cNvPr>
          <p:cNvSpPr txBox="1"/>
          <p:nvPr/>
        </p:nvSpPr>
        <p:spPr>
          <a:xfrm>
            <a:off x="421540" y="-76235"/>
            <a:ext cx="4656134" cy="1013034"/>
          </a:xfrm>
          <a:prstGeom prst="rect">
            <a:avLst/>
          </a:prstGeom>
          <a:noFill/>
        </p:spPr>
        <p:txBody>
          <a:bodyPr wrap="square" rtlCol="0">
            <a:spAutoFit/>
          </a:bodyPr>
          <a:lstStyle/>
          <a:p>
            <a:pPr>
              <a:lnSpc>
                <a:spcPct val="150000"/>
              </a:lnSpc>
            </a:pPr>
            <a:r>
              <a:rPr lang="zh-CN" altLang="en-US" sz="440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遥感基础任务</a:t>
            </a:r>
            <a:endParaRPr lang="zh-CN" altLang="en-US" sz="44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2" name="图片 1">
            <a:extLst>
              <a:ext uri="{FF2B5EF4-FFF2-40B4-BE49-F238E27FC236}">
                <a16:creationId xmlns:a16="http://schemas.microsoft.com/office/drawing/2014/main" id="{445823CA-3AE2-C971-6500-8B799FCDFB2E}"/>
              </a:ext>
            </a:extLst>
          </p:cNvPr>
          <p:cNvPicPr>
            <a:picLocks noChangeAspect="1"/>
          </p:cNvPicPr>
          <p:nvPr/>
        </p:nvPicPr>
        <p:blipFill>
          <a:blip r:embed="rId3"/>
          <a:stretch>
            <a:fillRect/>
          </a:stretch>
        </p:blipFill>
        <p:spPr>
          <a:xfrm>
            <a:off x="508636" y="2252711"/>
            <a:ext cx="5075596" cy="27575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文本框 3">
            <a:extLst>
              <a:ext uri="{FF2B5EF4-FFF2-40B4-BE49-F238E27FC236}">
                <a16:creationId xmlns:a16="http://schemas.microsoft.com/office/drawing/2014/main" id="{B3EB5D44-183E-7B37-9746-3367ACCD2B88}"/>
              </a:ext>
            </a:extLst>
          </p:cNvPr>
          <p:cNvSpPr txBox="1"/>
          <p:nvPr/>
        </p:nvSpPr>
        <p:spPr>
          <a:xfrm>
            <a:off x="557958" y="1397652"/>
            <a:ext cx="3082188" cy="662554"/>
          </a:xfrm>
          <a:prstGeom prst="rect">
            <a:avLst/>
          </a:prstGeom>
          <a:noFill/>
        </p:spPr>
        <p:txBody>
          <a:bodyPr wrap="square">
            <a:spAutoFit/>
          </a:bodyPr>
          <a:lstStyle/>
          <a:p>
            <a:pPr>
              <a:lnSpc>
                <a:spcPct val="150000"/>
              </a:lnSpc>
            </a:pPr>
            <a:r>
              <a:rPr lang="zh-CN" altLang="en-US" sz="280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变化检测</a:t>
            </a:r>
            <a:endParaRPr lang="zh-CN" altLang="en-US" sz="28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6" name="文本框 5">
            <a:extLst>
              <a:ext uri="{FF2B5EF4-FFF2-40B4-BE49-F238E27FC236}">
                <a16:creationId xmlns:a16="http://schemas.microsoft.com/office/drawing/2014/main" id="{195F08EB-CC9D-53DB-E742-5EB6E2B9B7A3}"/>
              </a:ext>
            </a:extLst>
          </p:cNvPr>
          <p:cNvSpPr txBox="1"/>
          <p:nvPr/>
        </p:nvSpPr>
        <p:spPr>
          <a:xfrm>
            <a:off x="7252062" y="1271500"/>
            <a:ext cx="3082188" cy="662554"/>
          </a:xfrm>
          <a:prstGeom prst="rect">
            <a:avLst/>
          </a:prstGeom>
          <a:noFill/>
        </p:spPr>
        <p:txBody>
          <a:bodyPr wrap="square">
            <a:spAutoFit/>
          </a:bodyPr>
          <a:lstStyle/>
          <a:p>
            <a:pPr>
              <a:lnSpc>
                <a:spcPct val="150000"/>
              </a:lnSpc>
            </a:pPr>
            <a:r>
              <a:rPr lang="zh-CN" altLang="en-US" sz="280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语义分割</a:t>
            </a:r>
            <a:endParaRPr lang="zh-CN" altLang="en-US" sz="28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5" name="图片 4">
            <a:extLst>
              <a:ext uri="{FF2B5EF4-FFF2-40B4-BE49-F238E27FC236}">
                <a16:creationId xmlns:a16="http://schemas.microsoft.com/office/drawing/2014/main" id="{25B59B94-DDEC-76D8-375A-28D0E24AB17E}"/>
              </a:ext>
            </a:extLst>
          </p:cNvPr>
          <p:cNvPicPr>
            <a:picLocks noChangeAspect="1"/>
          </p:cNvPicPr>
          <p:nvPr/>
        </p:nvPicPr>
        <p:blipFill>
          <a:blip r:embed="rId4"/>
          <a:stretch>
            <a:fillRect/>
          </a:stretch>
        </p:blipFill>
        <p:spPr>
          <a:xfrm>
            <a:off x="7427937" y="2030306"/>
            <a:ext cx="3849663" cy="304376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1" name="文本框 50">
            <a:extLst>
              <a:ext uri="{FF2B5EF4-FFF2-40B4-BE49-F238E27FC236}">
                <a16:creationId xmlns:a16="http://schemas.microsoft.com/office/drawing/2014/main" id="{9E31227C-854F-D9D4-71EC-48549497D53F}"/>
              </a:ext>
            </a:extLst>
          </p:cNvPr>
          <p:cNvSpPr txBox="1"/>
          <p:nvPr/>
        </p:nvSpPr>
        <p:spPr>
          <a:xfrm>
            <a:off x="452947" y="5220646"/>
            <a:ext cx="5131285" cy="738664"/>
          </a:xfrm>
          <a:prstGeom prst="rect">
            <a:avLst/>
          </a:prstGeom>
          <a:noFill/>
        </p:spPr>
        <p:txBody>
          <a:bodyPr wrap="square">
            <a:spAutoFit/>
          </a:bodyPr>
          <a:lstStyle/>
          <a:p>
            <a:r>
              <a:rPr lang="en-US" altLang="zh-CN" sz="1400" i="1">
                <a:latin typeface="Times New Roman" panose="02020603050405020304" pitchFamily="18" charset="0"/>
              </a:rPr>
              <a:t>Fig1. S. Xiang, ‘Dual-Task Semantic Change Detection for Remote Sensing Images Using the Generative Change Field Module’ (2021) 13 Remote Sensing 3336.</a:t>
            </a:r>
            <a:endParaRPr lang="zh-CN" altLang="en-US" sz="1400" i="1">
              <a:latin typeface="Times New Roman" panose="02020603050405020304" pitchFamily="18" charset="0"/>
            </a:endParaRPr>
          </a:p>
        </p:txBody>
      </p:sp>
      <p:sp>
        <p:nvSpPr>
          <p:cNvPr id="55" name="文本框 54">
            <a:extLst>
              <a:ext uri="{FF2B5EF4-FFF2-40B4-BE49-F238E27FC236}">
                <a16:creationId xmlns:a16="http://schemas.microsoft.com/office/drawing/2014/main" id="{C020B9C8-8417-8E57-D22E-663617061EB2}"/>
              </a:ext>
            </a:extLst>
          </p:cNvPr>
          <p:cNvSpPr txBox="1"/>
          <p:nvPr/>
        </p:nvSpPr>
        <p:spPr>
          <a:xfrm>
            <a:off x="7485246" y="5322996"/>
            <a:ext cx="3959791" cy="738664"/>
          </a:xfrm>
          <a:prstGeom prst="rect">
            <a:avLst/>
          </a:prstGeom>
          <a:noFill/>
        </p:spPr>
        <p:txBody>
          <a:bodyPr wrap="square">
            <a:spAutoFit/>
          </a:bodyPr>
          <a:lstStyle/>
          <a:p>
            <a:r>
              <a:rPr lang="en-US" altLang="zh-CN" sz="1400" i="1">
                <a:latin typeface="Times New Roman" panose="02020603050405020304" pitchFamily="18" charset="0"/>
              </a:rPr>
              <a:t>Fig2. J. Lv, ‘Deep learning-based semantic segmentation of remote sensing images: a review’ (2023) 11 Frontiers in Ecology and Evolution.</a:t>
            </a:r>
            <a:endParaRPr lang="zh-CN" altLang="en-US" sz="1400" i="1">
              <a:latin typeface="Times New Roman" panose="02020603050405020304" pitchFamily="18" charset="0"/>
            </a:endParaRPr>
          </a:p>
        </p:txBody>
      </p:sp>
    </p:spTree>
    <p:extLst>
      <p:ext uri="{BB962C8B-B14F-4D97-AF65-F5344CB8AC3E}">
        <p14:creationId xmlns:p14="http://schemas.microsoft.com/office/powerpoint/2010/main" val="424745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4" grpId="0"/>
      <p:bldP spid="4" grpId="1"/>
      <p:bldP spid="6" grpId="0"/>
      <p:bldP spid="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6858000"/>
            <a:chOff x="0" y="0"/>
            <a:chExt cx="12192000" cy="6858000"/>
          </a:xfrm>
        </p:grpSpPr>
        <p:sp>
          <p:nvSpPr>
            <p:cNvPr id="29" name="矩形 28"/>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84DD683D-7FD1-1873-9B4B-5654B47B67DD}"/>
              </a:ext>
            </a:extLst>
          </p:cNvPr>
          <p:cNvPicPr>
            <a:picLocks noChangeAspect="1"/>
          </p:cNvPicPr>
          <p:nvPr/>
        </p:nvPicPr>
        <p:blipFill>
          <a:blip r:embed="rId3"/>
          <a:stretch>
            <a:fillRect/>
          </a:stretch>
        </p:blipFill>
        <p:spPr>
          <a:xfrm>
            <a:off x="6451853" y="2268204"/>
            <a:ext cx="4693142" cy="24412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文本框 9">
            <a:extLst>
              <a:ext uri="{FF2B5EF4-FFF2-40B4-BE49-F238E27FC236}">
                <a16:creationId xmlns:a16="http://schemas.microsoft.com/office/drawing/2014/main" id="{6DDF7A04-4AB8-C8E3-9AC4-3D67685EF520}"/>
              </a:ext>
            </a:extLst>
          </p:cNvPr>
          <p:cNvSpPr txBox="1"/>
          <p:nvPr/>
        </p:nvSpPr>
        <p:spPr>
          <a:xfrm>
            <a:off x="880482" y="1535764"/>
            <a:ext cx="3711012" cy="662554"/>
          </a:xfrm>
          <a:prstGeom prst="rect">
            <a:avLst/>
          </a:prstGeom>
          <a:noFill/>
        </p:spPr>
        <p:txBody>
          <a:bodyPr wrap="square">
            <a:spAutoFit/>
          </a:bodyPr>
          <a:lstStyle/>
          <a:p>
            <a:pPr>
              <a:lnSpc>
                <a:spcPct val="150000"/>
              </a:lnSpc>
            </a:pPr>
            <a:r>
              <a:rPr lang="zh-CN" altLang="en-US" sz="280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单</a:t>
            </a:r>
            <a:r>
              <a:rPr lang="en-US" altLang="zh-CN" sz="280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a:t>
            </a:r>
            <a:r>
              <a:rPr lang="zh-CN" altLang="en-US" sz="280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多标签场景分类</a:t>
            </a:r>
            <a:endParaRPr lang="zh-CN" altLang="en-US" sz="28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1" name="文本框 10">
            <a:extLst>
              <a:ext uri="{FF2B5EF4-FFF2-40B4-BE49-F238E27FC236}">
                <a16:creationId xmlns:a16="http://schemas.microsoft.com/office/drawing/2014/main" id="{2E1F9A06-3449-C6AA-BF62-32D7386E64E6}"/>
              </a:ext>
            </a:extLst>
          </p:cNvPr>
          <p:cNvSpPr txBox="1"/>
          <p:nvPr/>
        </p:nvSpPr>
        <p:spPr>
          <a:xfrm>
            <a:off x="6536285" y="5122919"/>
            <a:ext cx="4445872" cy="738664"/>
          </a:xfrm>
          <a:prstGeom prst="rect">
            <a:avLst/>
          </a:prstGeom>
          <a:noFill/>
        </p:spPr>
        <p:txBody>
          <a:bodyPr wrap="square" rtlCol="0">
            <a:spAutoFit/>
          </a:bodyPr>
          <a:lstStyle/>
          <a:p>
            <a:r>
              <a:rPr lang="en-US" altLang="zh-CN" sz="1400" i="1">
                <a:latin typeface="Times New Roman" panose="02020603050405020304" pitchFamily="18" charset="0"/>
              </a:rPr>
              <a:t>Fig2. N. Alosaimi, ‘Self-supervised learning for remote sensing scene classification under the few shot scenario’ (2023) 13 Scientific Reports 433.</a:t>
            </a:r>
            <a:endParaRPr lang="zh-CN" altLang="en-US" sz="1400" i="1">
              <a:latin typeface="Times New Roman" panose="02020603050405020304" pitchFamily="18" charset="0"/>
            </a:endParaRPr>
          </a:p>
        </p:txBody>
      </p:sp>
      <p:pic>
        <p:nvPicPr>
          <p:cNvPr id="12" name="图片 11">
            <a:extLst>
              <a:ext uri="{FF2B5EF4-FFF2-40B4-BE49-F238E27FC236}">
                <a16:creationId xmlns:a16="http://schemas.microsoft.com/office/drawing/2014/main" id="{001F4080-010D-DA8B-5E3C-ABC1932EB4C8}"/>
              </a:ext>
            </a:extLst>
          </p:cNvPr>
          <p:cNvPicPr>
            <a:picLocks noChangeAspect="1"/>
          </p:cNvPicPr>
          <p:nvPr/>
        </p:nvPicPr>
        <p:blipFill>
          <a:blip r:embed="rId4"/>
          <a:stretch>
            <a:fillRect/>
          </a:stretch>
        </p:blipFill>
        <p:spPr>
          <a:xfrm>
            <a:off x="816825" y="2268204"/>
            <a:ext cx="4203916" cy="25020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文本框 15">
            <a:extLst>
              <a:ext uri="{FF2B5EF4-FFF2-40B4-BE49-F238E27FC236}">
                <a16:creationId xmlns:a16="http://schemas.microsoft.com/office/drawing/2014/main" id="{09916E60-7B8C-3B3B-2BE3-2C69534BBEB1}"/>
              </a:ext>
            </a:extLst>
          </p:cNvPr>
          <p:cNvSpPr txBox="1"/>
          <p:nvPr/>
        </p:nvSpPr>
        <p:spPr>
          <a:xfrm>
            <a:off x="695847" y="5156161"/>
            <a:ext cx="4445872" cy="954107"/>
          </a:xfrm>
          <a:prstGeom prst="rect">
            <a:avLst/>
          </a:prstGeom>
          <a:noFill/>
        </p:spPr>
        <p:txBody>
          <a:bodyPr wrap="square">
            <a:spAutoFit/>
          </a:bodyPr>
          <a:lstStyle/>
          <a:p>
            <a:r>
              <a:rPr lang="en-US" altLang="zh-CN" sz="1400" i="1">
                <a:latin typeface="Times New Roman" panose="02020603050405020304" pitchFamily="18" charset="0"/>
              </a:rPr>
              <a:t>Fig1. J. Ma, ‘Remote Sensing Scene Classification Based on Global and Local Consistent Network’ IGARSS 2020 - 2020 IEEE International Geoscience and Remote Sensing Symposium.</a:t>
            </a:r>
            <a:endParaRPr lang="zh-CN" altLang="en-US" sz="1400" i="1">
              <a:latin typeface="Times New Roman" panose="02020603050405020304" pitchFamily="18" charset="0"/>
            </a:endParaRPr>
          </a:p>
        </p:txBody>
      </p:sp>
      <p:sp>
        <p:nvSpPr>
          <p:cNvPr id="17" name="任意多边形: 形状 16">
            <a:extLst>
              <a:ext uri="{FF2B5EF4-FFF2-40B4-BE49-F238E27FC236}">
                <a16:creationId xmlns:a16="http://schemas.microsoft.com/office/drawing/2014/main" id="{567C100E-9991-5E17-55F9-A418951E430F}"/>
              </a:ext>
            </a:extLst>
          </p:cNvPr>
          <p:cNvSpPr/>
          <p:nvPr/>
        </p:nvSpPr>
        <p:spPr>
          <a:xfrm flipH="1">
            <a:off x="1061609" y="670259"/>
            <a:ext cx="3774669" cy="789270"/>
          </a:xfrm>
          <a:custGeom>
            <a:avLst/>
            <a:gdLst>
              <a:gd name="connsiteX0" fmla="*/ 0 w 7382577"/>
              <a:gd name="connsiteY0" fmla="*/ 1106905 h 2492943"/>
              <a:gd name="connsiteX1" fmla="*/ 1126156 w 7382577"/>
              <a:gd name="connsiteY1" fmla="*/ 1106905 h 2492943"/>
              <a:gd name="connsiteX2" fmla="*/ 1260909 w 7382577"/>
              <a:gd name="connsiteY2" fmla="*/ 1925053 h 2492943"/>
              <a:gd name="connsiteX3" fmla="*/ 1742172 w 7382577"/>
              <a:gd name="connsiteY3" fmla="*/ 0 h 2492943"/>
              <a:gd name="connsiteX4" fmla="*/ 2088682 w 7382577"/>
              <a:gd name="connsiteY4" fmla="*/ 2492943 h 2492943"/>
              <a:gd name="connsiteX5" fmla="*/ 2444817 w 7382577"/>
              <a:gd name="connsiteY5" fmla="*/ 1097280 h 2492943"/>
              <a:gd name="connsiteX6" fmla="*/ 7382577 w 7382577"/>
              <a:gd name="connsiteY6" fmla="*/ 1097280 h 249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2577" h="2492943">
                <a:moveTo>
                  <a:pt x="0" y="1106905"/>
                </a:moveTo>
                <a:lnTo>
                  <a:pt x="1126156" y="1106905"/>
                </a:lnTo>
                <a:lnTo>
                  <a:pt x="1260909" y="1925053"/>
                </a:lnTo>
                <a:lnTo>
                  <a:pt x="1742172" y="0"/>
                </a:lnTo>
                <a:lnTo>
                  <a:pt x="2088682" y="2492943"/>
                </a:lnTo>
                <a:lnTo>
                  <a:pt x="2444817" y="1097280"/>
                </a:lnTo>
                <a:lnTo>
                  <a:pt x="7382577" y="1097280"/>
                </a:lnTo>
              </a:path>
            </a:pathLst>
          </a:custGeom>
          <a:noFill/>
          <a:ln w="19050">
            <a:solidFill>
              <a:srgbClr val="223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文本框 17">
            <a:extLst>
              <a:ext uri="{FF2B5EF4-FFF2-40B4-BE49-F238E27FC236}">
                <a16:creationId xmlns:a16="http://schemas.microsoft.com/office/drawing/2014/main" id="{3A499990-E70E-64A0-ABF4-9EC2358AFE35}"/>
              </a:ext>
            </a:extLst>
          </p:cNvPr>
          <p:cNvSpPr txBox="1"/>
          <p:nvPr/>
        </p:nvSpPr>
        <p:spPr>
          <a:xfrm>
            <a:off x="421540" y="-76235"/>
            <a:ext cx="4656134" cy="1013034"/>
          </a:xfrm>
          <a:prstGeom prst="rect">
            <a:avLst/>
          </a:prstGeom>
          <a:noFill/>
        </p:spPr>
        <p:txBody>
          <a:bodyPr wrap="square" rtlCol="0">
            <a:spAutoFit/>
          </a:bodyPr>
          <a:lstStyle/>
          <a:p>
            <a:pPr>
              <a:lnSpc>
                <a:spcPct val="150000"/>
              </a:lnSpc>
            </a:pPr>
            <a:r>
              <a:rPr lang="zh-CN" altLang="en-US" sz="440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遥感基础任务</a:t>
            </a:r>
            <a:endParaRPr lang="zh-CN" altLang="en-US" sz="44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7" grpId="0" animBg="1"/>
      <p:bldP spid="1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sp>
          <p:nvSpPr>
            <p:cNvPr id="41" name="矩形 40"/>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9AB4664D-5563-1FD6-74DF-CE5D5FA2B185}"/>
              </a:ext>
            </a:extLst>
          </p:cNvPr>
          <p:cNvSpPr txBox="1"/>
          <p:nvPr/>
        </p:nvSpPr>
        <p:spPr>
          <a:xfrm>
            <a:off x="847717" y="2184763"/>
            <a:ext cx="9595398" cy="96693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a:solidFill>
                  <a:schemeClr val="dk1"/>
                </a:solidFill>
                <a:latin typeface="Times New Roman" panose="02020603050405020304" pitchFamily="18" charset="0"/>
              </a:rPr>
              <a:t>从庞大的遥感光谱数据中提取和挖掘信息的能力有限。</a:t>
            </a:r>
            <a:endParaRPr lang="en-US" altLang="zh-CN" sz="2000">
              <a:solidFill>
                <a:schemeClr val="dk1"/>
              </a:solidFill>
              <a:latin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a:solidFill>
                  <a:schemeClr val="dk1"/>
                </a:solidFill>
                <a:latin typeface="Times New Roman" panose="02020603050405020304" pitchFamily="18" charset="0"/>
              </a:rPr>
              <a:t>在少标签和无标签的下游</a:t>
            </a:r>
            <a:r>
              <a:rPr lang="en-US" altLang="zh-CN" sz="2000">
                <a:solidFill>
                  <a:schemeClr val="dk1"/>
                </a:solidFill>
                <a:latin typeface="Times New Roman" panose="02020603050405020304" pitchFamily="18" charset="0"/>
              </a:rPr>
              <a:t>EO</a:t>
            </a:r>
            <a:r>
              <a:rPr lang="zh-CN" altLang="en-US" sz="2000">
                <a:solidFill>
                  <a:schemeClr val="dk1"/>
                </a:solidFill>
                <a:latin typeface="Times New Roman" panose="02020603050405020304" pitchFamily="18" charset="0"/>
              </a:rPr>
              <a:t>任务中，预测和解释的能力有限。</a:t>
            </a:r>
          </a:p>
        </p:txBody>
      </p:sp>
      <p:sp>
        <p:nvSpPr>
          <p:cNvPr id="12" name="文本框 11">
            <a:extLst>
              <a:ext uri="{FF2B5EF4-FFF2-40B4-BE49-F238E27FC236}">
                <a16:creationId xmlns:a16="http://schemas.microsoft.com/office/drawing/2014/main" id="{6A47EA45-75CF-FA45-5C6A-C909FD636E24}"/>
              </a:ext>
            </a:extLst>
          </p:cNvPr>
          <p:cNvSpPr txBox="1"/>
          <p:nvPr/>
        </p:nvSpPr>
        <p:spPr>
          <a:xfrm>
            <a:off x="969202" y="3597156"/>
            <a:ext cx="6209778" cy="400110"/>
          </a:xfrm>
          <a:prstGeom prst="rect">
            <a:avLst/>
          </a:prstGeom>
          <a:noFill/>
        </p:spPr>
        <p:txBody>
          <a:bodyPr wrap="square">
            <a:spAutoFit/>
          </a:bodyPr>
          <a:lstStyle/>
          <a:p>
            <a:r>
              <a:rPr lang="zh-CN" altLang="en-US" sz="2000">
                <a:solidFill>
                  <a:srgbClr val="223770"/>
                </a:solidFill>
                <a:ea typeface="阿里巴巴普惠体 R" panose="00020600040101010101" pitchFamily="18" charset="-122"/>
              </a:rPr>
              <a:t>光谱数据与现有基础模型之间的差距：</a:t>
            </a:r>
          </a:p>
        </p:txBody>
      </p:sp>
      <p:sp>
        <p:nvSpPr>
          <p:cNvPr id="13" name="文本框 12">
            <a:extLst>
              <a:ext uri="{FF2B5EF4-FFF2-40B4-BE49-F238E27FC236}">
                <a16:creationId xmlns:a16="http://schemas.microsoft.com/office/drawing/2014/main" id="{0DD09E0E-5462-D27B-B182-8AFB828F978E}"/>
              </a:ext>
            </a:extLst>
          </p:cNvPr>
          <p:cNvSpPr txBox="1"/>
          <p:nvPr/>
        </p:nvSpPr>
        <p:spPr>
          <a:xfrm>
            <a:off x="1025322" y="4189771"/>
            <a:ext cx="8613456" cy="14302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a:solidFill>
                  <a:schemeClr val="dk1"/>
                </a:solidFill>
                <a:latin typeface="Times New Roman" panose="02020603050405020304" pitchFamily="18" charset="0"/>
              </a:rPr>
              <a:t>它们常常难以捕捉</a:t>
            </a:r>
            <a:r>
              <a:rPr lang="en-US" altLang="zh-CN" sz="2000">
                <a:solidFill>
                  <a:schemeClr val="dk1"/>
                </a:solidFill>
                <a:latin typeface="Times New Roman" panose="02020603050405020304" pitchFamily="18" charset="0"/>
              </a:rPr>
              <a:t>3D</a:t>
            </a:r>
            <a:r>
              <a:rPr lang="zh-CN" altLang="en-US" sz="2000">
                <a:solidFill>
                  <a:schemeClr val="dk1"/>
                </a:solidFill>
                <a:latin typeface="Times New Roman" panose="02020603050405020304" pitchFamily="18" charset="0"/>
              </a:rPr>
              <a:t>张量数据中固有的空间</a:t>
            </a:r>
            <a:r>
              <a:rPr lang="en-US" altLang="zh-CN" sz="2000">
                <a:solidFill>
                  <a:schemeClr val="dk1"/>
                </a:solidFill>
                <a:latin typeface="Times New Roman" panose="02020603050405020304" pitchFamily="18" charset="0"/>
              </a:rPr>
              <a:t>-</a:t>
            </a:r>
            <a:r>
              <a:rPr lang="zh-CN" altLang="en-US" sz="2000">
                <a:solidFill>
                  <a:schemeClr val="dk1"/>
                </a:solidFill>
                <a:latin typeface="Times New Roman" panose="02020603050405020304" pitchFamily="18" charset="0"/>
              </a:rPr>
              <a:t>光谱表示。这些模型大多数是为处理类似</a:t>
            </a:r>
            <a:r>
              <a:rPr lang="en-US" altLang="zh-CN" sz="2000">
                <a:solidFill>
                  <a:schemeClr val="dk1"/>
                </a:solidFill>
                <a:latin typeface="Times New Roman" panose="02020603050405020304" pitchFamily="18" charset="0"/>
              </a:rPr>
              <a:t>RGB</a:t>
            </a:r>
            <a:r>
              <a:rPr lang="zh-CN" altLang="en-US" sz="2000">
                <a:solidFill>
                  <a:schemeClr val="dk1"/>
                </a:solidFill>
                <a:latin typeface="Times New Roman" panose="02020603050405020304" pitchFamily="18" charset="0"/>
              </a:rPr>
              <a:t>图像设计</a:t>
            </a:r>
            <a:endParaRPr lang="en-US" altLang="zh-CN" sz="2000">
              <a:solidFill>
                <a:schemeClr val="dk1"/>
              </a:solidFill>
              <a:latin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a:solidFill>
                  <a:schemeClr val="dk1"/>
                </a:solidFill>
                <a:latin typeface="Times New Roman" panose="02020603050405020304" pitchFamily="18" charset="0"/>
              </a:rPr>
              <a:t>现有的针对遥感数据的基础模型较少，且无法顾及到遥感光谱的连续性</a:t>
            </a:r>
            <a:endParaRPr lang="en-US" altLang="zh-CN" sz="2000">
              <a:solidFill>
                <a:schemeClr val="dk1"/>
              </a:solidFill>
              <a:latin typeface="Times New Roman" panose="02020603050405020304" pitchFamily="18" charset="0"/>
            </a:endParaRPr>
          </a:p>
        </p:txBody>
      </p:sp>
      <p:sp>
        <p:nvSpPr>
          <p:cNvPr id="14" name="任意多边形: 形状 13">
            <a:extLst>
              <a:ext uri="{FF2B5EF4-FFF2-40B4-BE49-F238E27FC236}">
                <a16:creationId xmlns:a16="http://schemas.microsoft.com/office/drawing/2014/main" id="{EED6566B-2B16-D1CB-9CF8-A86EE2CD2FDC}"/>
              </a:ext>
            </a:extLst>
          </p:cNvPr>
          <p:cNvSpPr/>
          <p:nvPr/>
        </p:nvSpPr>
        <p:spPr>
          <a:xfrm flipH="1">
            <a:off x="1061609" y="670259"/>
            <a:ext cx="3774669" cy="789270"/>
          </a:xfrm>
          <a:custGeom>
            <a:avLst/>
            <a:gdLst>
              <a:gd name="connsiteX0" fmla="*/ 0 w 7382577"/>
              <a:gd name="connsiteY0" fmla="*/ 1106905 h 2492943"/>
              <a:gd name="connsiteX1" fmla="*/ 1126156 w 7382577"/>
              <a:gd name="connsiteY1" fmla="*/ 1106905 h 2492943"/>
              <a:gd name="connsiteX2" fmla="*/ 1260909 w 7382577"/>
              <a:gd name="connsiteY2" fmla="*/ 1925053 h 2492943"/>
              <a:gd name="connsiteX3" fmla="*/ 1742172 w 7382577"/>
              <a:gd name="connsiteY3" fmla="*/ 0 h 2492943"/>
              <a:gd name="connsiteX4" fmla="*/ 2088682 w 7382577"/>
              <a:gd name="connsiteY4" fmla="*/ 2492943 h 2492943"/>
              <a:gd name="connsiteX5" fmla="*/ 2444817 w 7382577"/>
              <a:gd name="connsiteY5" fmla="*/ 1097280 h 2492943"/>
              <a:gd name="connsiteX6" fmla="*/ 7382577 w 7382577"/>
              <a:gd name="connsiteY6" fmla="*/ 1097280 h 249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2577" h="2492943">
                <a:moveTo>
                  <a:pt x="0" y="1106905"/>
                </a:moveTo>
                <a:lnTo>
                  <a:pt x="1126156" y="1106905"/>
                </a:lnTo>
                <a:lnTo>
                  <a:pt x="1260909" y="1925053"/>
                </a:lnTo>
                <a:lnTo>
                  <a:pt x="1742172" y="0"/>
                </a:lnTo>
                <a:lnTo>
                  <a:pt x="2088682" y="2492943"/>
                </a:lnTo>
                <a:lnTo>
                  <a:pt x="2444817" y="1097280"/>
                </a:lnTo>
                <a:lnTo>
                  <a:pt x="7382577" y="1097280"/>
                </a:lnTo>
              </a:path>
            </a:pathLst>
          </a:custGeom>
          <a:noFill/>
          <a:ln w="19050">
            <a:solidFill>
              <a:srgbClr val="223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5" name="文本框 14">
            <a:extLst>
              <a:ext uri="{FF2B5EF4-FFF2-40B4-BE49-F238E27FC236}">
                <a16:creationId xmlns:a16="http://schemas.microsoft.com/office/drawing/2014/main" id="{3716625D-9BE7-E582-682C-BB213CE40572}"/>
              </a:ext>
            </a:extLst>
          </p:cNvPr>
          <p:cNvSpPr txBox="1"/>
          <p:nvPr/>
        </p:nvSpPr>
        <p:spPr>
          <a:xfrm>
            <a:off x="421540" y="-76235"/>
            <a:ext cx="4656134" cy="1013034"/>
          </a:xfrm>
          <a:prstGeom prst="rect">
            <a:avLst/>
          </a:prstGeom>
          <a:noFill/>
        </p:spPr>
        <p:txBody>
          <a:bodyPr wrap="square" rtlCol="0">
            <a:spAutoFit/>
          </a:bodyPr>
          <a:lstStyle/>
          <a:p>
            <a:pPr>
              <a:lnSpc>
                <a:spcPct val="150000"/>
              </a:lnSpc>
            </a:pPr>
            <a:r>
              <a:rPr lang="zh-CN" altLang="en-US" sz="440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现有模型问题</a:t>
            </a:r>
            <a:endParaRPr lang="zh-CN" altLang="en-US" sz="44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8" name="文本框 17">
            <a:extLst>
              <a:ext uri="{FF2B5EF4-FFF2-40B4-BE49-F238E27FC236}">
                <a16:creationId xmlns:a16="http://schemas.microsoft.com/office/drawing/2014/main" id="{05347363-BFF5-CBAB-FB58-FACD71817DC6}"/>
              </a:ext>
            </a:extLst>
          </p:cNvPr>
          <p:cNvSpPr txBox="1"/>
          <p:nvPr/>
        </p:nvSpPr>
        <p:spPr>
          <a:xfrm>
            <a:off x="1061609" y="1650622"/>
            <a:ext cx="6210300" cy="400110"/>
          </a:xfrm>
          <a:prstGeom prst="rect">
            <a:avLst/>
          </a:prstGeom>
          <a:noFill/>
        </p:spPr>
        <p:txBody>
          <a:bodyPr wrap="square">
            <a:spAutoFit/>
          </a:bodyPr>
          <a:lstStyle/>
          <a:p>
            <a:r>
              <a:rPr lang="zh-CN" altLang="en-US" sz="2000">
                <a:solidFill>
                  <a:srgbClr val="223770"/>
                </a:solidFill>
                <a:ea typeface="阿里巴巴普惠体 R" panose="00020600040101010101" pitchFamily="18" charset="-122"/>
              </a:rPr>
              <a:t>现有模型的两个问题：</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sp>
          <p:nvSpPr>
            <p:cNvPr id="70" name="矩形 69"/>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a:extLst>
              <a:ext uri="{FF2B5EF4-FFF2-40B4-BE49-F238E27FC236}">
                <a16:creationId xmlns:a16="http://schemas.microsoft.com/office/drawing/2014/main" id="{18469529-849A-89E3-899A-AF4B4E4604D3}"/>
              </a:ext>
            </a:extLst>
          </p:cNvPr>
          <p:cNvPicPr>
            <a:picLocks noChangeAspect="1"/>
          </p:cNvPicPr>
          <p:nvPr/>
        </p:nvPicPr>
        <p:blipFill>
          <a:blip r:embed="rId3"/>
          <a:stretch>
            <a:fillRect/>
          </a:stretch>
        </p:blipFill>
        <p:spPr>
          <a:xfrm>
            <a:off x="421540" y="1790322"/>
            <a:ext cx="6478470" cy="3934385"/>
          </a:xfrm>
          <a:prstGeom prst="rect">
            <a:avLst/>
          </a:prstGeom>
        </p:spPr>
      </p:pic>
      <p:sp>
        <p:nvSpPr>
          <p:cNvPr id="12" name="任意多边形: 形状 11">
            <a:extLst>
              <a:ext uri="{FF2B5EF4-FFF2-40B4-BE49-F238E27FC236}">
                <a16:creationId xmlns:a16="http://schemas.microsoft.com/office/drawing/2014/main" id="{CC0C6511-34DC-D74B-1690-75499BFD93CA}"/>
              </a:ext>
            </a:extLst>
          </p:cNvPr>
          <p:cNvSpPr/>
          <p:nvPr/>
        </p:nvSpPr>
        <p:spPr>
          <a:xfrm flipH="1">
            <a:off x="1061609" y="670259"/>
            <a:ext cx="3774669" cy="789270"/>
          </a:xfrm>
          <a:custGeom>
            <a:avLst/>
            <a:gdLst>
              <a:gd name="connsiteX0" fmla="*/ 0 w 7382577"/>
              <a:gd name="connsiteY0" fmla="*/ 1106905 h 2492943"/>
              <a:gd name="connsiteX1" fmla="*/ 1126156 w 7382577"/>
              <a:gd name="connsiteY1" fmla="*/ 1106905 h 2492943"/>
              <a:gd name="connsiteX2" fmla="*/ 1260909 w 7382577"/>
              <a:gd name="connsiteY2" fmla="*/ 1925053 h 2492943"/>
              <a:gd name="connsiteX3" fmla="*/ 1742172 w 7382577"/>
              <a:gd name="connsiteY3" fmla="*/ 0 h 2492943"/>
              <a:gd name="connsiteX4" fmla="*/ 2088682 w 7382577"/>
              <a:gd name="connsiteY4" fmla="*/ 2492943 h 2492943"/>
              <a:gd name="connsiteX5" fmla="*/ 2444817 w 7382577"/>
              <a:gd name="connsiteY5" fmla="*/ 1097280 h 2492943"/>
              <a:gd name="connsiteX6" fmla="*/ 7382577 w 7382577"/>
              <a:gd name="connsiteY6" fmla="*/ 1097280 h 249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2577" h="2492943">
                <a:moveTo>
                  <a:pt x="0" y="1106905"/>
                </a:moveTo>
                <a:lnTo>
                  <a:pt x="1126156" y="1106905"/>
                </a:lnTo>
                <a:lnTo>
                  <a:pt x="1260909" y="1925053"/>
                </a:lnTo>
                <a:lnTo>
                  <a:pt x="1742172" y="0"/>
                </a:lnTo>
                <a:lnTo>
                  <a:pt x="2088682" y="2492943"/>
                </a:lnTo>
                <a:lnTo>
                  <a:pt x="2444817" y="1097280"/>
                </a:lnTo>
                <a:lnTo>
                  <a:pt x="7382577" y="1097280"/>
                </a:lnTo>
              </a:path>
            </a:pathLst>
          </a:custGeom>
          <a:noFill/>
          <a:ln w="19050">
            <a:solidFill>
              <a:srgbClr val="223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 name="文本框 12">
            <a:extLst>
              <a:ext uri="{FF2B5EF4-FFF2-40B4-BE49-F238E27FC236}">
                <a16:creationId xmlns:a16="http://schemas.microsoft.com/office/drawing/2014/main" id="{BD71BEBA-50F0-140F-4361-A1AC90532370}"/>
              </a:ext>
            </a:extLst>
          </p:cNvPr>
          <p:cNvSpPr txBox="1"/>
          <p:nvPr/>
        </p:nvSpPr>
        <p:spPr>
          <a:xfrm>
            <a:off x="421540" y="-76235"/>
            <a:ext cx="4656134" cy="1013034"/>
          </a:xfrm>
          <a:prstGeom prst="rect">
            <a:avLst/>
          </a:prstGeom>
          <a:noFill/>
        </p:spPr>
        <p:txBody>
          <a:bodyPr wrap="square" rtlCol="0">
            <a:spAutoFit/>
          </a:bodyPr>
          <a:lstStyle/>
          <a:p>
            <a:pPr>
              <a:lnSpc>
                <a:spcPct val="150000"/>
              </a:lnSpc>
            </a:pPr>
            <a:r>
              <a:rPr lang="en-US" altLang="zh-CN" sz="440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SpectralGPT</a:t>
            </a:r>
            <a:endParaRPr lang="zh-CN" altLang="en-US" sz="44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sp>
        <p:nvSpPr>
          <p:cNvPr id="15" name="文本框 14">
            <a:extLst>
              <a:ext uri="{FF2B5EF4-FFF2-40B4-BE49-F238E27FC236}">
                <a16:creationId xmlns:a16="http://schemas.microsoft.com/office/drawing/2014/main" id="{9461CFE3-0A30-7172-DD8C-BAFCE56C1ED2}"/>
              </a:ext>
            </a:extLst>
          </p:cNvPr>
          <p:cNvSpPr txBox="1"/>
          <p:nvPr/>
        </p:nvSpPr>
        <p:spPr>
          <a:xfrm>
            <a:off x="7293767" y="2298956"/>
            <a:ext cx="3549188" cy="523220"/>
          </a:xfrm>
          <a:prstGeom prst="rect">
            <a:avLst/>
          </a:prstGeom>
          <a:noFill/>
        </p:spPr>
        <p:txBody>
          <a:bodyPr wrap="square">
            <a:spAutoFit/>
          </a:bodyPr>
          <a:lstStyle/>
          <a:p>
            <a:r>
              <a:rPr lang="en-US" altLang="zh-CN" sz="2800" b="1">
                <a:solidFill>
                  <a:srgbClr val="223770"/>
                </a:solidFill>
                <a:ea typeface="阿里巴巴普惠体 R" panose="00020600040101010101" pitchFamily="18" charset="-122"/>
              </a:rPr>
              <a:t>SpectralGPT</a:t>
            </a:r>
            <a:r>
              <a:rPr lang="zh-CN" altLang="en-US" sz="2800" b="1">
                <a:solidFill>
                  <a:srgbClr val="223770"/>
                </a:solidFill>
                <a:ea typeface="阿里巴巴普惠体 R" panose="00020600040101010101" pitchFamily="18" charset="-122"/>
              </a:rPr>
              <a:t>构成</a:t>
            </a:r>
            <a:r>
              <a:rPr lang="zh-CN" altLang="en-US" sz="2400">
                <a:solidFill>
                  <a:srgbClr val="223770"/>
                </a:solidFill>
                <a:ea typeface="阿里巴巴普惠体 R" panose="00020600040101010101" pitchFamily="18" charset="-122"/>
              </a:rPr>
              <a:t>：</a:t>
            </a:r>
          </a:p>
        </p:txBody>
      </p:sp>
      <p:sp>
        <p:nvSpPr>
          <p:cNvPr id="16" name="文本框 15">
            <a:extLst>
              <a:ext uri="{FF2B5EF4-FFF2-40B4-BE49-F238E27FC236}">
                <a16:creationId xmlns:a16="http://schemas.microsoft.com/office/drawing/2014/main" id="{4C633C5F-9231-E4AA-5175-96F166963D0C}"/>
              </a:ext>
            </a:extLst>
          </p:cNvPr>
          <p:cNvSpPr txBox="1"/>
          <p:nvPr/>
        </p:nvSpPr>
        <p:spPr>
          <a:xfrm>
            <a:off x="7335148" y="2916943"/>
            <a:ext cx="4923006" cy="18836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a:solidFill>
                  <a:schemeClr val="dk1"/>
                </a:solidFill>
                <a:latin typeface="Times New Roman" panose="02020603050405020304" pitchFamily="18" charset="0"/>
              </a:rPr>
              <a:t>用于处理光谱数据的</a:t>
            </a:r>
            <a:r>
              <a:rPr lang="en-US" altLang="zh-CN" sz="2000">
                <a:solidFill>
                  <a:schemeClr val="dk1"/>
                </a:solidFill>
                <a:latin typeface="Times New Roman" panose="02020603050405020304" pitchFamily="18" charset="0"/>
              </a:rPr>
              <a:t>3D</a:t>
            </a:r>
            <a:r>
              <a:rPr lang="zh-CN" altLang="en-US" sz="2000">
                <a:solidFill>
                  <a:schemeClr val="dk1"/>
                </a:solidFill>
                <a:latin typeface="Times New Roman" panose="02020603050405020304" pitchFamily="18" charset="0"/>
              </a:rPr>
              <a:t>掩膜</a:t>
            </a:r>
            <a:endParaRPr lang="en-US" altLang="zh-CN" sz="2000">
              <a:solidFill>
                <a:schemeClr val="dk1"/>
              </a:solidFill>
              <a:latin typeface="Times New Roman" panose="02020603050405020304" pitchFamily="18" charset="0"/>
            </a:endParaRPr>
          </a:p>
          <a:p>
            <a:pPr>
              <a:lnSpc>
                <a:spcPct val="150000"/>
              </a:lnSpc>
            </a:pPr>
            <a:r>
              <a:rPr lang="zh-CN" altLang="en-US" sz="2000">
                <a:solidFill>
                  <a:schemeClr val="dk1"/>
                </a:solidFill>
                <a:latin typeface="Times New Roman" panose="02020603050405020304" pitchFamily="18" charset="0"/>
              </a:rPr>
              <a:t>   （</a:t>
            </a:r>
            <a:r>
              <a:rPr lang="en-US" altLang="zh-CN" sz="2000">
                <a:solidFill>
                  <a:schemeClr val="dk1"/>
                </a:solidFill>
                <a:latin typeface="Times New Roman" panose="02020603050405020304" pitchFamily="18" charset="0"/>
              </a:rPr>
              <a:t>3D Masking on Spectral Data</a:t>
            </a:r>
            <a:r>
              <a:rPr lang="zh-CN" altLang="en-US" sz="2000">
                <a:solidFill>
                  <a:schemeClr val="dk1"/>
                </a:solidFill>
                <a:latin typeface="Times New Roman" panose="02020603050405020304" pitchFamily="18" charset="0"/>
              </a:rPr>
              <a:t>）</a:t>
            </a:r>
            <a:endParaRPr lang="en-US" altLang="zh-CN" sz="2000">
              <a:solidFill>
                <a:schemeClr val="dk1"/>
              </a:solidFill>
              <a:latin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a:solidFill>
                  <a:schemeClr val="dk1"/>
                </a:solidFill>
                <a:latin typeface="Times New Roman" panose="02020603050405020304" pitchFamily="18" charset="0"/>
              </a:rPr>
              <a:t>用于学习光谱视觉表示的编码器</a:t>
            </a:r>
            <a:endParaRPr lang="en-US" altLang="zh-CN" sz="2000">
              <a:solidFill>
                <a:schemeClr val="dk1"/>
              </a:solidFill>
              <a:latin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a:solidFill>
                  <a:schemeClr val="dk1"/>
                </a:solidFill>
                <a:latin typeface="Times New Roman" panose="02020603050405020304" pitchFamily="18" charset="0"/>
              </a:rPr>
              <a:t>用于多目标重建的解码器</a:t>
            </a:r>
            <a:endParaRPr lang="en-US" altLang="zh-CN" sz="2000">
              <a:solidFill>
                <a:schemeClr val="dk1"/>
              </a:solidFill>
              <a:latin typeface="Times New Roman" panose="02020603050405020304" pitchFamily="18" charset="0"/>
            </a:endParaRPr>
          </a:p>
        </p:txBody>
      </p:sp>
      <p:sp>
        <p:nvSpPr>
          <p:cNvPr id="18" name="文本框 17">
            <a:extLst>
              <a:ext uri="{FF2B5EF4-FFF2-40B4-BE49-F238E27FC236}">
                <a16:creationId xmlns:a16="http://schemas.microsoft.com/office/drawing/2014/main" id="{E5D4DF44-F825-8336-1D8E-842A2FE455A8}"/>
              </a:ext>
            </a:extLst>
          </p:cNvPr>
          <p:cNvSpPr txBox="1"/>
          <p:nvPr/>
        </p:nvSpPr>
        <p:spPr>
          <a:xfrm>
            <a:off x="4439077" y="217803"/>
            <a:ext cx="7420470" cy="646331"/>
          </a:xfrm>
          <a:prstGeom prst="rect">
            <a:avLst/>
          </a:prstGeom>
          <a:noFill/>
        </p:spPr>
        <p:txBody>
          <a:bodyPr wrap="square">
            <a:spAutoFit/>
          </a:bodyPr>
          <a:lstStyle/>
          <a:p>
            <a:r>
              <a:rPr lang="en-US" altLang="zh-CN" sz="1800" i="1">
                <a:latin typeface="Times New Roman" panose="02020603050405020304" pitchFamily="18" charset="0"/>
              </a:rPr>
              <a:t>D. Hong, ‘SpectralGPT: Spectral Remote Sensing Foundation Model’ (2024) IEEE Transactions on Pattern Analysis and Machine Intelligence 1–18.</a:t>
            </a:r>
            <a:endParaRPr lang="zh-CN" altLang="en-US"/>
          </a:p>
        </p:txBody>
      </p:sp>
      <p:sp>
        <p:nvSpPr>
          <p:cNvPr id="24" name="文本框 23">
            <a:hlinkClick r:id="rId4"/>
            <a:extLst>
              <a:ext uri="{FF2B5EF4-FFF2-40B4-BE49-F238E27FC236}">
                <a16:creationId xmlns:a16="http://schemas.microsoft.com/office/drawing/2014/main" id="{CF15725F-0E58-9866-8907-CD03742DCAC4}"/>
              </a:ext>
            </a:extLst>
          </p:cNvPr>
          <p:cNvSpPr txBox="1"/>
          <p:nvPr/>
        </p:nvSpPr>
        <p:spPr>
          <a:xfrm>
            <a:off x="5378450" y="870037"/>
            <a:ext cx="6127750" cy="369332"/>
          </a:xfrm>
          <a:prstGeom prst="rect">
            <a:avLst/>
          </a:prstGeom>
          <a:noFill/>
        </p:spPr>
        <p:txBody>
          <a:bodyPr wrap="square">
            <a:spAutoFit/>
          </a:bodyPr>
          <a:lstStyle/>
          <a:p>
            <a:r>
              <a:rPr lang="zh-CN" altLang="en-US">
                <a:solidFill>
                  <a:schemeClr val="accent1"/>
                </a:solidFill>
              </a:rPr>
              <a:t>https://github.com/danfenghong/IEEE_TPAMI_SpectralGPT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sp>
          <p:nvSpPr>
            <p:cNvPr id="70" name="矩形 69"/>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任意多边形: 形状 11">
            <a:extLst>
              <a:ext uri="{FF2B5EF4-FFF2-40B4-BE49-F238E27FC236}">
                <a16:creationId xmlns:a16="http://schemas.microsoft.com/office/drawing/2014/main" id="{CC0C6511-34DC-D74B-1690-75499BFD93CA}"/>
              </a:ext>
            </a:extLst>
          </p:cNvPr>
          <p:cNvSpPr/>
          <p:nvPr/>
        </p:nvSpPr>
        <p:spPr>
          <a:xfrm flipH="1">
            <a:off x="1061609" y="670259"/>
            <a:ext cx="3774669" cy="789270"/>
          </a:xfrm>
          <a:custGeom>
            <a:avLst/>
            <a:gdLst>
              <a:gd name="connsiteX0" fmla="*/ 0 w 7382577"/>
              <a:gd name="connsiteY0" fmla="*/ 1106905 h 2492943"/>
              <a:gd name="connsiteX1" fmla="*/ 1126156 w 7382577"/>
              <a:gd name="connsiteY1" fmla="*/ 1106905 h 2492943"/>
              <a:gd name="connsiteX2" fmla="*/ 1260909 w 7382577"/>
              <a:gd name="connsiteY2" fmla="*/ 1925053 h 2492943"/>
              <a:gd name="connsiteX3" fmla="*/ 1742172 w 7382577"/>
              <a:gd name="connsiteY3" fmla="*/ 0 h 2492943"/>
              <a:gd name="connsiteX4" fmla="*/ 2088682 w 7382577"/>
              <a:gd name="connsiteY4" fmla="*/ 2492943 h 2492943"/>
              <a:gd name="connsiteX5" fmla="*/ 2444817 w 7382577"/>
              <a:gd name="connsiteY5" fmla="*/ 1097280 h 2492943"/>
              <a:gd name="connsiteX6" fmla="*/ 7382577 w 7382577"/>
              <a:gd name="connsiteY6" fmla="*/ 1097280 h 249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2577" h="2492943">
                <a:moveTo>
                  <a:pt x="0" y="1106905"/>
                </a:moveTo>
                <a:lnTo>
                  <a:pt x="1126156" y="1106905"/>
                </a:lnTo>
                <a:lnTo>
                  <a:pt x="1260909" y="1925053"/>
                </a:lnTo>
                <a:lnTo>
                  <a:pt x="1742172" y="0"/>
                </a:lnTo>
                <a:lnTo>
                  <a:pt x="2088682" y="2492943"/>
                </a:lnTo>
                <a:lnTo>
                  <a:pt x="2444817" y="1097280"/>
                </a:lnTo>
                <a:lnTo>
                  <a:pt x="7382577" y="1097280"/>
                </a:lnTo>
              </a:path>
            </a:pathLst>
          </a:custGeom>
          <a:noFill/>
          <a:ln w="19050">
            <a:solidFill>
              <a:srgbClr val="223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 name="文本框 12">
            <a:extLst>
              <a:ext uri="{FF2B5EF4-FFF2-40B4-BE49-F238E27FC236}">
                <a16:creationId xmlns:a16="http://schemas.microsoft.com/office/drawing/2014/main" id="{BD71BEBA-50F0-140F-4361-A1AC90532370}"/>
              </a:ext>
            </a:extLst>
          </p:cNvPr>
          <p:cNvSpPr txBox="1"/>
          <p:nvPr/>
        </p:nvSpPr>
        <p:spPr>
          <a:xfrm>
            <a:off x="421539" y="-76235"/>
            <a:ext cx="6875125" cy="988347"/>
          </a:xfrm>
          <a:prstGeom prst="rect">
            <a:avLst/>
          </a:prstGeom>
          <a:noFill/>
        </p:spPr>
        <p:txBody>
          <a:bodyPr wrap="square" rtlCol="0">
            <a:spAutoFit/>
          </a:bodyPr>
          <a:lstStyle/>
          <a:p>
            <a:pPr>
              <a:lnSpc>
                <a:spcPct val="150000"/>
              </a:lnSpc>
            </a:pPr>
            <a:r>
              <a:rPr lang="en-US" altLang="zh-CN" sz="440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SpectralGPT——</a:t>
            </a:r>
            <a:r>
              <a:rPr lang="zh-CN" altLang="en-US" sz="440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场景分类</a:t>
            </a:r>
            <a:endParaRPr lang="zh-CN" altLang="en-US" sz="44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4" name="图片 3">
            <a:extLst>
              <a:ext uri="{FF2B5EF4-FFF2-40B4-BE49-F238E27FC236}">
                <a16:creationId xmlns:a16="http://schemas.microsoft.com/office/drawing/2014/main" id="{8652072D-73BD-F30D-B021-9E3B7349D896}"/>
              </a:ext>
            </a:extLst>
          </p:cNvPr>
          <p:cNvPicPr>
            <a:picLocks noChangeAspect="1"/>
          </p:cNvPicPr>
          <p:nvPr/>
        </p:nvPicPr>
        <p:blipFill>
          <a:blip r:embed="rId3"/>
          <a:stretch>
            <a:fillRect/>
          </a:stretch>
        </p:blipFill>
        <p:spPr>
          <a:xfrm>
            <a:off x="6186074" y="1276326"/>
            <a:ext cx="5638562" cy="2368917"/>
          </a:xfrm>
          <a:prstGeom prst="rect">
            <a:avLst/>
          </a:prstGeom>
        </p:spPr>
      </p:pic>
      <p:pic>
        <p:nvPicPr>
          <p:cNvPr id="5" name="图片 4">
            <a:extLst>
              <a:ext uri="{FF2B5EF4-FFF2-40B4-BE49-F238E27FC236}">
                <a16:creationId xmlns:a16="http://schemas.microsoft.com/office/drawing/2014/main" id="{7E2DA093-296E-5BF5-E836-1295D26A4369}"/>
              </a:ext>
            </a:extLst>
          </p:cNvPr>
          <p:cNvPicPr>
            <a:picLocks noChangeAspect="1"/>
          </p:cNvPicPr>
          <p:nvPr/>
        </p:nvPicPr>
        <p:blipFill>
          <a:blip r:embed="rId4"/>
          <a:stretch>
            <a:fillRect/>
          </a:stretch>
        </p:blipFill>
        <p:spPr>
          <a:xfrm>
            <a:off x="6216316" y="3960353"/>
            <a:ext cx="5557973" cy="2255080"/>
          </a:xfrm>
          <a:prstGeom prst="rect">
            <a:avLst/>
          </a:prstGeom>
        </p:spPr>
      </p:pic>
      <p:pic>
        <p:nvPicPr>
          <p:cNvPr id="3" name="图片 2">
            <a:extLst>
              <a:ext uri="{FF2B5EF4-FFF2-40B4-BE49-F238E27FC236}">
                <a16:creationId xmlns:a16="http://schemas.microsoft.com/office/drawing/2014/main" id="{C9348419-AC3D-253C-E093-EFAF11555EA3}"/>
              </a:ext>
            </a:extLst>
          </p:cNvPr>
          <p:cNvPicPr>
            <a:picLocks noChangeAspect="1"/>
          </p:cNvPicPr>
          <p:nvPr/>
        </p:nvPicPr>
        <p:blipFill>
          <a:blip r:embed="rId5"/>
          <a:stretch>
            <a:fillRect/>
          </a:stretch>
        </p:blipFill>
        <p:spPr>
          <a:xfrm>
            <a:off x="417711" y="1449792"/>
            <a:ext cx="5641631" cy="2718166"/>
          </a:xfrm>
          <a:prstGeom prst="rect">
            <a:avLst/>
          </a:prstGeom>
        </p:spPr>
      </p:pic>
      <p:sp>
        <p:nvSpPr>
          <p:cNvPr id="11" name="文本框 10">
            <a:extLst>
              <a:ext uri="{FF2B5EF4-FFF2-40B4-BE49-F238E27FC236}">
                <a16:creationId xmlns:a16="http://schemas.microsoft.com/office/drawing/2014/main" id="{3F26082B-FF85-A926-4E96-53611B676D26}"/>
              </a:ext>
            </a:extLst>
          </p:cNvPr>
          <p:cNvSpPr txBox="1"/>
          <p:nvPr/>
        </p:nvSpPr>
        <p:spPr>
          <a:xfrm>
            <a:off x="8149016" y="959141"/>
            <a:ext cx="3398108" cy="400110"/>
          </a:xfrm>
          <a:prstGeom prst="rect">
            <a:avLst/>
          </a:prstGeom>
          <a:noFill/>
        </p:spPr>
        <p:txBody>
          <a:bodyPr wrap="square" rtlCol="0">
            <a:spAutoFit/>
          </a:bodyPr>
          <a:lstStyle/>
          <a:p>
            <a:r>
              <a:rPr lang="zh-CN" altLang="en-US" sz="2000"/>
              <a:t>单标签场景分类</a:t>
            </a:r>
          </a:p>
        </p:txBody>
      </p:sp>
      <p:sp>
        <p:nvSpPr>
          <p:cNvPr id="17" name="文本框 16">
            <a:extLst>
              <a:ext uri="{FF2B5EF4-FFF2-40B4-BE49-F238E27FC236}">
                <a16:creationId xmlns:a16="http://schemas.microsoft.com/office/drawing/2014/main" id="{A37DDC43-AC99-A5D6-840E-AA89CEDEF6CA}"/>
              </a:ext>
            </a:extLst>
          </p:cNvPr>
          <p:cNvSpPr txBox="1"/>
          <p:nvPr/>
        </p:nvSpPr>
        <p:spPr>
          <a:xfrm>
            <a:off x="8149016" y="3767848"/>
            <a:ext cx="3398108" cy="400110"/>
          </a:xfrm>
          <a:prstGeom prst="rect">
            <a:avLst/>
          </a:prstGeom>
          <a:noFill/>
        </p:spPr>
        <p:txBody>
          <a:bodyPr wrap="square" rtlCol="0">
            <a:spAutoFit/>
          </a:bodyPr>
          <a:lstStyle/>
          <a:p>
            <a:r>
              <a:rPr lang="zh-CN" altLang="en-US" sz="2000"/>
              <a:t>多标签场景分类</a:t>
            </a:r>
          </a:p>
        </p:txBody>
      </p:sp>
      <p:sp>
        <p:nvSpPr>
          <p:cNvPr id="19" name="文本框 18">
            <a:extLst>
              <a:ext uri="{FF2B5EF4-FFF2-40B4-BE49-F238E27FC236}">
                <a16:creationId xmlns:a16="http://schemas.microsoft.com/office/drawing/2014/main" id="{DBBA93E7-5014-BE71-B8EF-7D6AC7F4BE1F}"/>
              </a:ext>
            </a:extLst>
          </p:cNvPr>
          <p:cNvSpPr txBox="1"/>
          <p:nvPr/>
        </p:nvSpPr>
        <p:spPr>
          <a:xfrm>
            <a:off x="511662" y="4302365"/>
            <a:ext cx="5190638" cy="2127442"/>
          </a:xfrm>
          <a:prstGeom prst="rect">
            <a:avLst/>
          </a:prstGeom>
          <a:noFill/>
        </p:spPr>
        <p:txBody>
          <a:bodyPr wrap="square">
            <a:spAutoFit/>
          </a:bodyPr>
          <a:lstStyle/>
          <a:p>
            <a:pPr>
              <a:lnSpc>
                <a:spcPct val="150000"/>
              </a:lnSpc>
            </a:pPr>
            <a:r>
              <a:rPr lang="en-US" altLang="zh-CN" b="1" i="0">
                <a:solidFill>
                  <a:srgbClr val="191B1F"/>
                </a:solidFill>
                <a:effectLst/>
                <a:highlight>
                  <a:srgbClr val="FFFFFF"/>
                </a:highlight>
                <a:latin typeface="-apple-system"/>
              </a:rPr>
              <a:t>EuroSAT</a:t>
            </a:r>
            <a:r>
              <a:rPr lang="zh-CN" altLang="en-US" b="1" i="0">
                <a:solidFill>
                  <a:srgbClr val="191B1F"/>
                </a:solidFill>
                <a:effectLst/>
                <a:highlight>
                  <a:srgbClr val="FFFFFF"/>
                </a:highlight>
                <a:latin typeface="-apple-system"/>
              </a:rPr>
              <a:t>数据集</a:t>
            </a:r>
            <a:r>
              <a:rPr lang="zh-CN" altLang="en-US" b="0" i="0">
                <a:solidFill>
                  <a:srgbClr val="191B1F"/>
                </a:solidFill>
                <a:effectLst/>
                <a:highlight>
                  <a:srgbClr val="FFFFFF"/>
                </a:highlight>
                <a:latin typeface="-apple-system"/>
              </a:rPr>
              <a:t>，该包含来自</a:t>
            </a:r>
            <a:r>
              <a:rPr lang="en-US" altLang="zh-CN" b="0" i="0">
                <a:solidFill>
                  <a:srgbClr val="191B1F"/>
                </a:solidFill>
                <a:effectLst/>
                <a:highlight>
                  <a:srgbClr val="FFFFFF"/>
                </a:highlight>
                <a:latin typeface="-apple-system"/>
              </a:rPr>
              <a:t>34</a:t>
            </a:r>
            <a:r>
              <a:rPr lang="zh-CN" altLang="en-US" b="0" i="0">
                <a:solidFill>
                  <a:srgbClr val="191B1F"/>
                </a:solidFill>
                <a:effectLst/>
                <a:highlight>
                  <a:srgbClr val="FFFFFF"/>
                </a:highlight>
                <a:latin typeface="-apple-system"/>
              </a:rPr>
              <a:t>个欧洲国家的</a:t>
            </a:r>
            <a:r>
              <a:rPr lang="en-US" altLang="zh-CN" b="0" i="0">
                <a:solidFill>
                  <a:srgbClr val="191B1F"/>
                </a:solidFill>
                <a:effectLst/>
                <a:highlight>
                  <a:srgbClr val="FFFFFF"/>
                </a:highlight>
                <a:latin typeface="-apple-system"/>
              </a:rPr>
              <a:t>27,000</a:t>
            </a:r>
            <a:r>
              <a:rPr lang="zh-CN" altLang="en-US" b="0" i="0">
                <a:solidFill>
                  <a:srgbClr val="191B1F"/>
                </a:solidFill>
                <a:effectLst/>
                <a:highlight>
                  <a:srgbClr val="FFFFFF"/>
                </a:highlight>
                <a:latin typeface="-apple-system"/>
              </a:rPr>
              <a:t>张</a:t>
            </a:r>
            <a:r>
              <a:rPr lang="en-US" altLang="zh-CN" b="0" i="0">
                <a:solidFill>
                  <a:srgbClr val="191B1F"/>
                </a:solidFill>
                <a:effectLst/>
                <a:highlight>
                  <a:srgbClr val="FFFFFF"/>
                </a:highlight>
                <a:latin typeface="-apple-system"/>
              </a:rPr>
              <a:t>Sentinel-2</a:t>
            </a:r>
            <a:r>
              <a:rPr lang="zh-CN" altLang="en-US" b="0" i="0">
                <a:solidFill>
                  <a:srgbClr val="191B1F"/>
                </a:solidFill>
                <a:effectLst/>
                <a:highlight>
                  <a:srgbClr val="FFFFFF"/>
                </a:highlight>
                <a:latin typeface="-apple-system"/>
              </a:rPr>
              <a:t>卫星图像。这些图像被分类为</a:t>
            </a:r>
            <a:r>
              <a:rPr lang="en-US" altLang="zh-CN" b="0" i="0">
                <a:solidFill>
                  <a:srgbClr val="191B1F"/>
                </a:solidFill>
                <a:effectLst/>
                <a:highlight>
                  <a:srgbClr val="FFFFFF"/>
                </a:highlight>
                <a:latin typeface="-apple-system"/>
              </a:rPr>
              <a:t>10</a:t>
            </a:r>
            <a:r>
              <a:rPr lang="zh-CN" altLang="en-US" b="0" i="0">
                <a:solidFill>
                  <a:srgbClr val="191B1F"/>
                </a:solidFill>
                <a:effectLst/>
                <a:highlight>
                  <a:srgbClr val="FFFFFF"/>
                </a:highlight>
                <a:latin typeface="-apple-system"/>
              </a:rPr>
              <a:t>个土地利用类别，每个类别包含</a:t>
            </a:r>
            <a:r>
              <a:rPr lang="en-US" altLang="zh-CN" b="0" i="0">
                <a:solidFill>
                  <a:srgbClr val="191B1F"/>
                </a:solidFill>
                <a:effectLst/>
                <a:highlight>
                  <a:srgbClr val="FFFFFF"/>
                </a:highlight>
                <a:latin typeface="-apple-system"/>
              </a:rPr>
              <a:t>2,000</a:t>
            </a:r>
            <a:r>
              <a:rPr lang="zh-CN" altLang="en-US" b="0" i="0">
                <a:solidFill>
                  <a:srgbClr val="191B1F"/>
                </a:solidFill>
                <a:effectLst/>
                <a:highlight>
                  <a:srgbClr val="FFFFFF"/>
                </a:highlight>
                <a:latin typeface="-apple-system"/>
              </a:rPr>
              <a:t>到</a:t>
            </a:r>
            <a:r>
              <a:rPr lang="en-US" altLang="zh-CN" b="0" i="0">
                <a:solidFill>
                  <a:srgbClr val="191B1F"/>
                </a:solidFill>
                <a:effectLst/>
                <a:highlight>
                  <a:srgbClr val="FFFFFF"/>
                </a:highlight>
                <a:latin typeface="-apple-system"/>
              </a:rPr>
              <a:t>3,000</a:t>
            </a:r>
            <a:r>
              <a:rPr lang="zh-CN" altLang="en-US" b="0" i="0">
                <a:solidFill>
                  <a:srgbClr val="191B1F"/>
                </a:solidFill>
                <a:effectLst/>
                <a:highlight>
                  <a:srgbClr val="FFFFFF"/>
                </a:highlight>
                <a:latin typeface="-apple-system"/>
              </a:rPr>
              <a:t>张带有标签的图像。该数据集中的每个图像分辨率为</a:t>
            </a:r>
            <a:r>
              <a:rPr lang="en-US" altLang="zh-CN" b="0" i="0">
                <a:solidFill>
                  <a:srgbClr val="191B1F"/>
                </a:solidFill>
                <a:effectLst/>
                <a:highlight>
                  <a:srgbClr val="FFFFFF"/>
                </a:highlight>
                <a:latin typeface="-apple-system"/>
              </a:rPr>
              <a:t>64×64</a:t>
            </a:r>
            <a:r>
              <a:rPr lang="zh-CN" altLang="en-US" b="0" i="0">
                <a:solidFill>
                  <a:srgbClr val="191B1F"/>
                </a:solidFill>
                <a:effectLst/>
                <a:highlight>
                  <a:srgbClr val="FFFFFF"/>
                </a:highlight>
                <a:latin typeface="-apple-system"/>
              </a:rPr>
              <a:t>像素，包含</a:t>
            </a:r>
            <a:r>
              <a:rPr lang="en-US" altLang="zh-CN" b="0" i="0">
                <a:solidFill>
                  <a:srgbClr val="191B1F"/>
                </a:solidFill>
                <a:effectLst/>
                <a:highlight>
                  <a:srgbClr val="FFFFFF"/>
                </a:highlight>
                <a:latin typeface="-apple-system"/>
              </a:rPr>
              <a:t>13</a:t>
            </a:r>
            <a:r>
              <a:rPr lang="zh-CN" altLang="en-US" b="0" i="0">
                <a:solidFill>
                  <a:srgbClr val="191B1F"/>
                </a:solidFill>
                <a:effectLst/>
                <a:highlight>
                  <a:srgbClr val="FFFFFF"/>
                </a:highlight>
                <a:latin typeface="-apple-system"/>
              </a:rPr>
              <a:t>个光谱波段。</a:t>
            </a:r>
            <a:endParaRPr lang="zh-CN" altLang="en-US"/>
          </a:p>
        </p:txBody>
      </p:sp>
    </p:spTree>
    <p:extLst>
      <p:ext uri="{BB962C8B-B14F-4D97-AF65-F5344CB8AC3E}">
        <p14:creationId xmlns:p14="http://schemas.microsoft.com/office/powerpoint/2010/main" val="265770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12192000" cy="6858000"/>
            <a:chOff x="0" y="0"/>
            <a:chExt cx="12192000" cy="6858000"/>
          </a:xfrm>
        </p:grpSpPr>
        <p:sp>
          <p:nvSpPr>
            <p:cNvPr id="31" name="矩形 30"/>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任意多边形: 形状 5">
            <a:extLst>
              <a:ext uri="{FF2B5EF4-FFF2-40B4-BE49-F238E27FC236}">
                <a16:creationId xmlns:a16="http://schemas.microsoft.com/office/drawing/2014/main" id="{3B4E28F2-3723-7605-6BFE-E4E49F5DCF9D}"/>
              </a:ext>
            </a:extLst>
          </p:cNvPr>
          <p:cNvSpPr/>
          <p:nvPr/>
        </p:nvSpPr>
        <p:spPr>
          <a:xfrm flipH="1">
            <a:off x="1061609" y="670259"/>
            <a:ext cx="3774669" cy="789270"/>
          </a:xfrm>
          <a:custGeom>
            <a:avLst/>
            <a:gdLst>
              <a:gd name="connsiteX0" fmla="*/ 0 w 7382577"/>
              <a:gd name="connsiteY0" fmla="*/ 1106905 h 2492943"/>
              <a:gd name="connsiteX1" fmla="*/ 1126156 w 7382577"/>
              <a:gd name="connsiteY1" fmla="*/ 1106905 h 2492943"/>
              <a:gd name="connsiteX2" fmla="*/ 1260909 w 7382577"/>
              <a:gd name="connsiteY2" fmla="*/ 1925053 h 2492943"/>
              <a:gd name="connsiteX3" fmla="*/ 1742172 w 7382577"/>
              <a:gd name="connsiteY3" fmla="*/ 0 h 2492943"/>
              <a:gd name="connsiteX4" fmla="*/ 2088682 w 7382577"/>
              <a:gd name="connsiteY4" fmla="*/ 2492943 h 2492943"/>
              <a:gd name="connsiteX5" fmla="*/ 2444817 w 7382577"/>
              <a:gd name="connsiteY5" fmla="*/ 1097280 h 2492943"/>
              <a:gd name="connsiteX6" fmla="*/ 7382577 w 7382577"/>
              <a:gd name="connsiteY6" fmla="*/ 1097280 h 249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2577" h="2492943">
                <a:moveTo>
                  <a:pt x="0" y="1106905"/>
                </a:moveTo>
                <a:lnTo>
                  <a:pt x="1126156" y="1106905"/>
                </a:lnTo>
                <a:lnTo>
                  <a:pt x="1260909" y="1925053"/>
                </a:lnTo>
                <a:lnTo>
                  <a:pt x="1742172" y="0"/>
                </a:lnTo>
                <a:lnTo>
                  <a:pt x="2088682" y="2492943"/>
                </a:lnTo>
                <a:lnTo>
                  <a:pt x="2444817" y="1097280"/>
                </a:lnTo>
                <a:lnTo>
                  <a:pt x="7382577" y="1097280"/>
                </a:lnTo>
              </a:path>
            </a:pathLst>
          </a:custGeom>
          <a:noFill/>
          <a:ln w="19050">
            <a:solidFill>
              <a:srgbClr val="223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7" name="文本框 6">
            <a:extLst>
              <a:ext uri="{FF2B5EF4-FFF2-40B4-BE49-F238E27FC236}">
                <a16:creationId xmlns:a16="http://schemas.microsoft.com/office/drawing/2014/main" id="{2F1CFDEA-D7D3-8B90-572B-B23D3D2C82F2}"/>
              </a:ext>
            </a:extLst>
          </p:cNvPr>
          <p:cNvSpPr txBox="1"/>
          <p:nvPr/>
        </p:nvSpPr>
        <p:spPr>
          <a:xfrm>
            <a:off x="415361" y="-76235"/>
            <a:ext cx="6875125" cy="988347"/>
          </a:xfrm>
          <a:prstGeom prst="rect">
            <a:avLst/>
          </a:prstGeom>
          <a:noFill/>
        </p:spPr>
        <p:txBody>
          <a:bodyPr wrap="square" rtlCol="0">
            <a:spAutoFit/>
          </a:bodyPr>
          <a:lstStyle/>
          <a:p>
            <a:pPr>
              <a:lnSpc>
                <a:spcPct val="150000"/>
              </a:lnSpc>
            </a:pPr>
            <a:r>
              <a:rPr lang="en-US" altLang="zh-CN" sz="440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SpectralGPT——</a:t>
            </a:r>
            <a:r>
              <a:rPr lang="zh-CN" altLang="en-US" sz="440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语义分割</a:t>
            </a:r>
            <a:endParaRPr lang="zh-CN" altLang="en-US" sz="44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8" name="图片 7">
            <a:extLst>
              <a:ext uri="{FF2B5EF4-FFF2-40B4-BE49-F238E27FC236}">
                <a16:creationId xmlns:a16="http://schemas.microsoft.com/office/drawing/2014/main" id="{E3B293DF-2E1C-739F-C2DE-3A879768A7F0}"/>
              </a:ext>
            </a:extLst>
          </p:cNvPr>
          <p:cNvPicPr>
            <a:picLocks noChangeAspect="1"/>
          </p:cNvPicPr>
          <p:nvPr/>
        </p:nvPicPr>
        <p:blipFill>
          <a:blip r:embed="rId3"/>
          <a:stretch>
            <a:fillRect/>
          </a:stretch>
        </p:blipFill>
        <p:spPr>
          <a:xfrm>
            <a:off x="1061609" y="1535764"/>
            <a:ext cx="4890185" cy="2914957"/>
          </a:xfrm>
          <a:prstGeom prst="rect">
            <a:avLst/>
          </a:prstGeom>
        </p:spPr>
      </p:pic>
      <p:pic>
        <p:nvPicPr>
          <p:cNvPr id="11" name="图片 10">
            <a:extLst>
              <a:ext uri="{FF2B5EF4-FFF2-40B4-BE49-F238E27FC236}">
                <a16:creationId xmlns:a16="http://schemas.microsoft.com/office/drawing/2014/main" id="{D514B032-F7C2-9324-5A39-0B1D97B60C87}"/>
              </a:ext>
            </a:extLst>
          </p:cNvPr>
          <p:cNvPicPr>
            <a:picLocks noChangeAspect="1"/>
          </p:cNvPicPr>
          <p:nvPr/>
        </p:nvPicPr>
        <p:blipFill>
          <a:blip r:embed="rId4"/>
          <a:stretch>
            <a:fillRect/>
          </a:stretch>
        </p:blipFill>
        <p:spPr>
          <a:xfrm>
            <a:off x="469609" y="4358906"/>
            <a:ext cx="10964370" cy="2282526"/>
          </a:xfrm>
          <a:prstGeom prst="rect">
            <a:avLst/>
          </a:prstGeom>
        </p:spPr>
      </p:pic>
      <p:sp>
        <p:nvSpPr>
          <p:cNvPr id="22" name="文本框 21">
            <a:extLst>
              <a:ext uri="{FF2B5EF4-FFF2-40B4-BE49-F238E27FC236}">
                <a16:creationId xmlns:a16="http://schemas.microsoft.com/office/drawing/2014/main" id="{D3F24B43-CBEC-2F39-B053-BB540871F204}"/>
              </a:ext>
            </a:extLst>
          </p:cNvPr>
          <p:cNvSpPr txBox="1"/>
          <p:nvPr/>
        </p:nvSpPr>
        <p:spPr>
          <a:xfrm>
            <a:off x="6583298" y="988347"/>
            <a:ext cx="4956883" cy="3373937"/>
          </a:xfrm>
          <a:prstGeom prst="rect">
            <a:avLst/>
          </a:prstGeom>
          <a:noFill/>
        </p:spPr>
        <p:txBody>
          <a:bodyPr wrap="square">
            <a:spAutoFit/>
          </a:bodyPr>
          <a:lstStyle/>
          <a:p>
            <a:pPr>
              <a:lnSpc>
                <a:spcPct val="150000"/>
              </a:lnSpc>
            </a:pPr>
            <a:r>
              <a:rPr lang="en-US" altLang="zh-CN" b="1" i="0">
                <a:solidFill>
                  <a:srgbClr val="191B1F"/>
                </a:solidFill>
                <a:effectLst/>
                <a:highlight>
                  <a:srgbClr val="FFFFFF"/>
                </a:highlight>
                <a:latin typeface="-apple-system"/>
              </a:rPr>
              <a:t>SegMunich</a:t>
            </a:r>
            <a:r>
              <a:rPr lang="zh-CN" altLang="en-US" b="1" i="0">
                <a:solidFill>
                  <a:srgbClr val="191B1F"/>
                </a:solidFill>
                <a:effectLst/>
                <a:highlight>
                  <a:srgbClr val="FFFFFF"/>
                </a:highlight>
                <a:latin typeface="-apple-system"/>
              </a:rPr>
              <a:t>数据集</a:t>
            </a:r>
            <a:r>
              <a:rPr lang="zh-CN" altLang="en-US" b="0" i="0">
                <a:solidFill>
                  <a:srgbClr val="191B1F"/>
                </a:solidFill>
                <a:effectLst/>
                <a:highlight>
                  <a:srgbClr val="FFFFFF"/>
                </a:highlight>
                <a:latin typeface="-apple-system"/>
              </a:rPr>
              <a:t>：该数据集源自</a:t>
            </a:r>
            <a:r>
              <a:rPr lang="en-US" altLang="zh-CN" b="0" i="0">
                <a:solidFill>
                  <a:srgbClr val="191B1F"/>
                </a:solidFill>
                <a:effectLst/>
                <a:highlight>
                  <a:srgbClr val="FFFFFF"/>
                </a:highlight>
                <a:latin typeface="-apple-system"/>
              </a:rPr>
              <a:t>Sentinel-2</a:t>
            </a:r>
            <a:r>
              <a:rPr lang="zh-CN" altLang="en-US" b="0" i="0">
                <a:solidFill>
                  <a:srgbClr val="191B1F"/>
                </a:solidFill>
                <a:effectLst/>
                <a:highlight>
                  <a:srgbClr val="FFFFFF"/>
                </a:highlight>
                <a:latin typeface="-apple-system"/>
              </a:rPr>
              <a:t>光谱卫星。该数据集包含一个</a:t>
            </a:r>
            <a:r>
              <a:rPr lang="en-US" altLang="zh-CN" b="0" i="0">
                <a:solidFill>
                  <a:srgbClr val="191B1F"/>
                </a:solidFill>
                <a:effectLst/>
                <a:highlight>
                  <a:srgbClr val="FFFFFF"/>
                </a:highlight>
                <a:latin typeface="-apple-system"/>
              </a:rPr>
              <a:t>10</a:t>
            </a:r>
            <a:r>
              <a:rPr lang="zh-CN" altLang="en-US" b="0" i="0">
                <a:solidFill>
                  <a:srgbClr val="191B1F"/>
                </a:solidFill>
                <a:effectLst/>
                <a:highlight>
                  <a:srgbClr val="FFFFFF"/>
                </a:highlight>
                <a:latin typeface="-apple-system"/>
              </a:rPr>
              <a:t>波段的最佳像元合成，尺寸为</a:t>
            </a:r>
            <a:r>
              <a:rPr lang="en-US" altLang="zh-CN" b="0" i="0">
                <a:solidFill>
                  <a:srgbClr val="191B1F"/>
                </a:solidFill>
                <a:effectLst/>
                <a:highlight>
                  <a:srgbClr val="FFFFFF"/>
                </a:highlight>
                <a:latin typeface="-apple-system"/>
              </a:rPr>
              <a:t>3,847×2,958</a:t>
            </a:r>
            <a:r>
              <a:rPr lang="zh-CN" altLang="en-US" b="0" i="0">
                <a:solidFill>
                  <a:srgbClr val="191B1F"/>
                </a:solidFill>
                <a:effectLst/>
                <a:highlight>
                  <a:srgbClr val="FFFFFF"/>
                </a:highlight>
                <a:latin typeface="-apple-system"/>
              </a:rPr>
              <a:t>像素，空间分辨率为</a:t>
            </a:r>
            <a:r>
              <a:rPr lang="en-US" altLang="zh-CN" b="0" i="0">
                <a:solidFill>
                  <a:srgbClr val="191B1F"/>
                </a:solidFill>
                <a:effectLst/>
                <a:highlight>
                  <a:srgbClr val="FFFFFF"/>
                </a:highlight>
                <a:latin typeface="-apple-system"/>
              </a:rPr>
              <a:t>10</a:t>
            </a:r>
            <a:r>
              <a:rPr lang="zh-CN" altLang="en-US" b="0" i="0">
                <a:solidFill>
                  <a:srgbClr val="191B1F"/>
                </a:solidFill>
                <a:effectLst/>
                <a:highlight>
                  <a:srgbClr val="FFFFFF"/>
                </a:highlight>
                <a:latin typeface="-apple-system"/>
              </a:rPr>
              <a:t>米。为了为语义分割创建全面的特征表示，数据集将</a:t>
            </a:r>
            <a:r>
              <a:rPr lang="en-US" altLang="zh-CN" b="0" i="0">
                <a:solidFill>
                  <a:srgbClr val="191B1F"/>
                </a:solidFill>
                <a:effectLst/>
                <a:highlight>
                  <a:srgbClr val="FFFFFF"/>
                </a:highlight>
                <a:latin typeface="-apple-system"/>
              </a:rPr>
              <a:t>10</a:t>
            </a:r>
            <a:r>
              <a:rPr lang="zh-CN" altLang="en-US" b="0" i="0">
                <a:solidFill>
                  <a:srgbClr val="191B1F"/>
                </a:solidFill>
                <a:effectLst/>
                <a:highlight>
                  <a:srgbClr val="FFFFFF"/>
                </a:highlight>
                <a:latin typeface="-apple-system"/>
              </a:rPr>
              <a:t>米光谱波段（</a:t>
            </a:r>
            <a:r>
              <a:rPr lang="en-US" altLang="zh-CN" b="0" i="0">
                <a:solidFill>
                  <a:srgbClr val="191B1F"/>
                </a:solidFill>
                <a:effectLst/>
                <a:highlight>
                  <a:srgbClr val="FFFFFF"/>
                </a:highlight>
                <a:latin typeface="-apple-system"/>
              </a:rPr>
              <a:t>B1</a:t>
            </a:r>
            <a:r>
              <a:rPr lang="zh-CN" altLang="en-US" b="0" i="0">
                <a:solidFill>
                  <a:srgbClr val="191B1F"/>
                </a:solidFill>
                <a:effectLst/>
                <a:highlight>
                  <a:srgbClr val="FFFFFF"/>
                </a:highlight>
                <a:latin typeface="-apple-system"/>
              </a:rPr>
              <a:t>、</a:t>
            </a:r>
            <a:r>
              <a:rPr lang="en-US" altLang="zh-CN" b="0" i="0">
                <a:solidFill>
                  <a:srgbClr val="191B1F"/>
                </a:solidFill>
                <a:effectLst/>
                <a:highlight>
                  <a:srgbClr val="FFFFFF"/>
                </a:highlight>
                <a:latin typeface="-apple-system"/>
              </a:rPr>
              <a:t>B2</a:t>
            </a:r>
            <a:r>
              <a:rPr lang="zh-CN" altLang="en-US" b="0" i="0">
                <a:solidFill>
                  <a:srgbClr val="191B1F"/>
                </a:solidFill>
                <a:effectLst/>
                <a:highlight>
                  <a:srgbClr val="FFFFFF"/>
                </a:highlight>
                <a:latin typeface="-apple-system"/>
              </a:rPr>
              <a:t>、</a:t>
            </a:r>
            <a:r>
              <a:rPr lang="en-US" altLang="zh-CN" b="0" i="0">
                <a:solidFill>
                  <a:srgbClr val="191B1F"/>
                </a:solidFill>
                <a:effectLst/>
                <a:highlight>
                  <a:srgbClr val="FFFFFF"/>
                </a:highlight>
                <a:latin typeface="-apple-system"/>
              </a:rPr>
              <a:t>B3</a:t>
            </a:r>
            <a:r>
              <a:rPr lang="zh-CN" altLang="en-US" b="0" i="0">
                <a:solidFill>
                  <a:srgbClr val="191B1F"/>
                </a:solidFill>
                <a:effectLst/>
                <a:highlight>
                  <a:srgbClr val="FFFFFF"/>
                </a:highlight>
                <a:latin typeface="-apple-system"/>
              </a:rPr>
              <a:t>和</a:t>
            </a:r>
            <a:r>
              <a:rPr lang="en-US" altLang="zh-CN" b="0" i="0">
                <a:solidFill>
                  <a:srgbClr val="191B1F"/>
                </a:solidFill>
                <a:effectLst/>
                <a:highlight>
                  <a:srgbClr val="FFFFFF"/>
                </a:highlight>
                <a:latin typeface="-apple-system"/>
              </a:rPr>
              <a:t>B4</a:t>
            </a:r>
            <a:r>
              <a:rPr lang="zh-CN" altLang="en-US" b="0" i="0">
                <a:solidFill>
                  <a:srgbClr val="191B1F"/>
                </a:solidFill>
                <a:effectLst/>
                <a:highlight>
                  <a:srgbClr val="FFFFFF"/>
                </a:highlight>
                <a:latin typeface="-apple-system"/>
              </a:rPr>
              <a:t>）与重新采样的</a:t>
            </a:r>
            <a:r>
              <a:rPr lang="en-US" altLang="zh-CN" b="0" i="0">
                <a:solidFill>
                  <a:srgbClr val="191B1F"/>
                </a:solidFill>
                <a:effectLst/>
                <a:highlight>
                  <a:srgbClr val="FFFFFF"/>
                </a:highlight>
                <a:latin typeface="-apple-system"/>
              </a:rPr>
              <a:t>20</a:t>
            </a:r>
            <a:r>
              <a:rPr lang="zh-CN" altLang="en-US" b="0" i="0">
                <a:solidFill>
                  <a:srgbClr val="191B1F"/>
                </a:solidFill>
                <a:effectLst/>
                <a:highlight>
                  <a:srgbClr val="FFFFFF"/>
                </a:highlight>
                <a:latin typeface="-apple-system"/>
              </a:rPr>
              <a:t>米光谱波段（</a:t>
            </a:r>
            <a:r>
              <a:rPr lang="en-US" altLang="zh-CN" b="0" i="0">
                <a:solidFill>
                  <a:srgbClr val="191B1F"/>
                </a:solidFill>
                <a:effectLst/>
                <a:highlight>
                  <a:srgbClr val="FFFFFF"/>
                </a:highlight>
                <a:latin typeface="-apple-system"/>
              </a:rPr>
              <a:t>B5</a:t>
            </a:r>
            <a:r>
              <a:rPr lang="zh-CN" altLang="en-US" b="0" i="0">
                <a:solidFill>
                  <a:srgbClr val="191B1F"/>
                </a:solidFill>
                <a:effectLst/>
                <a:highlight>
                  <a:srgbClr val="FFFFFF"/>
                </a:highlight>
                <a:latin typeface="-apple-system"/>
              </a:rPr>
              <a:t>、</a:t>
            </a:r>
            <a:r>
              <a:rPr lang="en-US" altLang="zh-CN" b="0" i="0">
                <a:solidFill>
                  <a:srgbClr val="191B1F"/>
                </a:solidFill>
                <a:effectLst/>
                <a:highlight>
                  <a:srgbClr val="FFFFFF"/>
                </a:highlight>
                <a:latin typeface="-apple-system"/>
              </a:rPr>
              <a:t>B6</a:t>
            </a:r>
            <a:r>
              <a:rPr lang="zh-CN" altLang="en-US" b="0" i="0">
                <a:solidFill>
                  <a:srgbClr val="191B1F"/>
                </a:solidFill>
                <a:effectLst/>
                <a:highlight>
                  <a:srgbClr val="FFFFFF"/>
                </a:highlight>
                <a:latin typeface="-apple-system"/>
              </a:rPr>
              <a:t>、</a:t>
            </a:r>
            <a:r>
              <a:rPr lang="en-US" altLang="zh-CN" b="0" i="0">
                <a:solidFill>
                  <a:srgbClr val="191B1F"/>
                </a:solidFill>
                <a:effectLst/>
                <a:highlight>
                  <a:srgbClr val="FFFFFF"/>
                </a:highlight>
                <a:latin typeface="-apple-system"/>
              </a:rPr>
              <a:t>B7</a:t>
            </a:r>
            <a:r>
              <a:rPr lang="zh-CN" altLang="en-US" b="0" i="0">
                <a:solidFill>
                  <a:srgbClr val="191B1F"/>
                </a:solidFill>
                <a:effectLst/>
                <a:highlight>
                  <a:srgbClr val="FFFFFF"/>
                </a:highlight>
                <a:latin typeface="-apple-system"/>
              </a:rPr>
              <a:t>、</a:t>
            </a:r>
            <a:r>
              <a:rPr lang="en-US" altLang="zh-CN" b="0" i="0">
                <a:solidFill>
                  <a:srgbClr val="191B1F"/>
                </a:solidFill>
                <a:effectLst/>
                <a:highlight>
                  <a:srgbClr val="FFFFFF"/>
                </a:highlight>
                <a:latin typeface="-apple-system"/>
              </a:rPr>
              <a:t>B8A</a:t>
            </a:r>
            <a:r>
              <a:rPr lang="zh-CN" altLang="en-US" b="0" i="0">
                <a:solidFill>
                  <a:srgbClr val="191B1F"/>
                </a:solidFill>
                <a:effectLst/>
                <a:highlight>
                  <a:srgbClr val="FFFFFF"/>
                </a:highlight>
                <a:latin typeface="-apple-system"/>
              </a:rPr>
              <a:t>、</a:t>
            </a:r>
            <a:r>
              <a:rPr lang="en-US" altLang="zh-CN" b="0" i="0">
                <a:solidFill>
                  <a:srgbClr val="191B1F"/>
                </a:solidFill>
                <a:effectLst/>
                <a:highlight>
                  <a:srgbClr val="FFFFFF"/>
                </a:highlight>
                <a:latin typeface="-apple-system"/>
              </a:rPr>
              <a:t>B11</a:t>
            </a:r>
            <a:r>
              <a:rPr lang="zh-CN" altLang="en-US" b="0" i="0">
                <a:solidFill>
                  <a:srgbClr val="191B1F"/>
                </a:solidFill>
                <a:effectLst/>
                <a:highlight>
                  <a:srgbClr val="FFFFFF"/>
                </a:highlight>
                <a:latin typeface="-apple-system"/>
              </a:rPr>
              <a:t>、</a:t>
            </a:r>
            <a:r>
              <a:rPr lang="en-US" altLang="zh-CN" b="0" i="0">
                <a:solidFill>
                  <a:srgbClr val="191B1F"/>
                </a:solidFill>
                <a:effectLst/>
                <a:highlight>
                  <a:srgbClr val="FFFFFF"/>
                </a:highlight>
                <a:latin typeface="-apple-system"/>
              </a:rPr>
              <a:t>B12</a:t>
            </a:r>
            <a:r>
              <a:rPr lang="zh-CN" altLang="en-US" b="0" i="0">
                <a:solidFill>
                  <a:srgbClr val="191B1F"/>
                </a:solidFill>
                <a:effectLst/>
                <a:highlight>
                  <a:srgbClr val="FFFFFF"/>
                </a:highlight>
                <a:latin typeface="-apple-system"/>
              </a:rPr>
              <a:t>）相结合，这些波段已经上采样以匹配</a:t>
            </a:r>
            <a:r>
              <a:rPr lang="en-US" altLang="zh-CN" b="0" i="0">
                <a:solidFill>
                  <a:srgbClr val="191B1F"/>
                </a:solidFill>
                <a:effectLst/>
                <a:highlight>
                  <a:srgbClr val="FFFFFF"/>
                </a:highlight>
                <a:latin typeface="-apple-system"/>
              </a:rPr>
              <a:t>10</a:t>
            </a:r>
            <a:r>
              <a:rPr lang="zh-CN" altLang="en-US" b="0" i="0">
                <a:solidFill>
                  <a:srgbClr val="191B1F"/>
                </a:solidFill>
                <a:effectLst/>
                <a:highlight>
                  <a:srgbClr val="FFFFFF"/>
                </a:highlight>
                <a:latin typeface="-apple-system"/>
              </a:rPr>
              <a:t>米的分辨率。</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0" y="0"/>
            <a:ext cx="12192000" cy="6858000"/>
            <a:chOff x="0" y="0"/>
            <a:chExt cx="12192000" cy="6858000"/>
          </a:xfrm>
        </p:grpSpPr>
        <p:sp>
          <p:nvSpPr>
            <p:cNvPr id="27" name="矩形 26"/>
            <p:cNvSpPr/>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0" y="0"/>
              <a:ext cx="1174282" cy="68580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40632" y="192505"/>
              <a:ext cx="11951368" cy="6472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1925701" y="0"/>
              <a:ext cx="165234" cy="4800600"/>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1277600" y="6641432"/>
              <a:ext cx="457200" cy="216568"/>
            </a:xfrm>
            <a:prstGeom prst="rect">
              <a:avLst/>
            </a:prstGeom>
            <a:solidFill>
              <a:srgbClr val="2237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任意多边形: 形状 6">
            <a:extLst>
              <a:ext uri="{FF2B5EF4-FFF2-40B4-BE49-F238E27FC236}">
                <a16:creationId xmlns:a16="http://schemas.microsoft.com/office/drawing/2014/main" id="{021C8C1D-DBAC-AC9E-F18B-A51C506E3496}"/>
              </a:ext>
            </a:extLst>
          </p:cNvPr>
          <p:cNvSpPr/>
          <p:nvPr/>
        </p:nvSpPr>
        <p:spPr>
          <a:xfrm flipH="1">
            <a:off x="1061609" y="670259"/>
            <a:ext cx="3774669" cy="789270"/>
          </a:xfrm>
          <a:custGeom>
            <a:avLst/>
            <a:gdLst>
              <a:gd name="connsiteX0" fmla="*/ 0 w 7382577"/>
              <a:gd name="connsiteY0" fmla="*/ 1106905 h 2492943"/>
              <a:gd name="connsiteX1" fmla="*/ 1126156 w 7382577"/>
              <a:gd name="connsiteY1" fmla="*/ 1106905 h 2492943"/>
              <a:gd name="connsiteX2" fmla="*/ 1260909 w 7382577"/>
              <a:gd name="connsiteY2" fmla="*/ 1925053 h 2492943"/>
              <a:gd name="connsiteX3" fmla="*/ 1742172 w 7382577"/>
              <a:gd name="connsiteY3" fmla="*/ 0 h 2492943"/>
              <a:gd name="connsiteX4" fmla="*/ 2088682 w 7382577"/>
              <a:gd name="connsiteY4" fmla="*/ 2492943 h 2492943"/>
              <a:gd name="connsiteX5" fmla="*/ 2444817 w 7382577"/>
              <a:gd name="connsiteY5" fmla="*/ 1097280 h 2492943"/>
              <a:gd name="connsiteX6" fmla="*/ 7382577 w 7382577"/>
              <a:gd name="connsiteY6" fmla="*/ 1097280 h 249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2577" h="2492943">
                <a:moveTo>
                  <a:pt x="0" y="1106905"/>
                </a:moveTo>
                <a:lnTo>
                  <a:pt x="1126156" y="1106905"/>
                </a:lnTo>
                <a:lnTo>
                  <a:pt x="1260909" y="1925053"/>
                </a:lnTo>
                <a:lnTo>
                  <a:pt x="1742172" y="0"/>
                </a:lnTo>
                <a:lnTo>
                  <a:pt x="2088682" y="2492943"/>
                </a:lnTo>
                <a:lnTo>
                  <a:pt x="2444817" y="1097280"/>
                </a:lnTo>
                <a:lnTo>
                  <a:pt x="7382577" y="1097280"/>
                </a:lnTo>
              </a:path>
            </a:pathLst>
          </a:custGeom>
          <a:noFill/>
          <a:ln w="19050">
            <a:solidFill>
              <a:srgbClr val="2237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 name="文本框 7">
            <a:extLst>
              <a:ext uri="{FF2B5EF4-FFF2-40B4-BE49-F238E27FC236}">
                <a16:creationId xmlns:a16="http://schemas.microsoft.com/office/drawing/2014/main" id="{C3305AF4-73BD-858F-9351-6B30AD5BCD77}"/>
              </a:ext>
            </a:extLst>
          </p:cNvPr>
          <p:cNvSpPr txBox="1"/>
          <p:nvPr/>
        </p:nvSpPr>
        <p:spPr>
          <a:xfrm>
            <a:off x="415361" y="-76235"/>
            <a:ext cx="6875125" cy="988347"/>
          </a:xfrm>
          <a:prstGeom prst="rect">
            <a:avLst/>
          </a:prstGeom>
          <a:noFill/>
        </p:spPr>
        <p:txBody>
          <a:bodyPr wrap="square" rtlCol="0">
            <a:spAutoFit/>
          </a:bodyPr>
          <a:lstStyle/>
          <a:p>
            <a:pPr>
              <a:lnSpc>
                <a:spcPct val="150000"/>
              </a:lnSpc>
            </a:pPr>
            <a:r>
              <a:rPr lang="en-US" altLang="zh-CN" sz="440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SpectralGPT——</a:t>
            </a:r>
            <a:r>
              <a:rPr lang="zh-CN" altLang="en-US" sz="440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rPr>
              <a:t>变化检测</a:t>
            </a:r>
            <a:endParaRPr lang="zh-CN" altLang="en-US" sz="4400" dirty="0">
              <a:solidFill>
                <a:srgbClr val="223770"/>
              </a:solidFill>
              <a:latin typeface="阿里巴巴普惠体 R" panose="00020600040101010101" pitchFamily="18" charset="-122"/>
              <a:ea typeface="阿里巴巴普惠体 R" panose="00020600040101010101" pitchFamily="18" charset="-122"/>
              <a:cs typeface="阿里巴巴普惠体 R" panose="00020600040101010101" pitchFamily="18" charset="-122"/>
            </a:endParaRPr>
          </a:p>
        </p:txBody>
      </p:sp>
      <p:pic>
        <p:nvPicPr>
          <p:cNvPr id="10" name="图片 9">
            <a:extLst>
              <a:ext uri="{FF2B5EF4-FFF2-40B4-BE49-F238E27FC236}">
                <a16:creationId xmlns:a16="http://schemas.microsoft.com/office/drawing/2014/main" id="{AE9C4139-BB50-3515-A390-E17E365FFE22}"/>
              </a:ext>
            </a:extLst>
          </p:cNvPr>
          <p:cNvPicPr>
            <a:picLocks noChangeAspect="1"/>
          </p:cNvPicPr>
          <p:nvPr/>
        </p:nvPicPr>
        <p:blipFill>
          <a:blip r:embed="rId3"/>
          <a:stretch>
            <a:fillRect/>
          </a:stretch>
        </p:blipFill>
        <p:spPr>
          <a:xfrm>
            <a:off x="279714" y="1535764"/>
            <a:ext cx="6121715" cy="4413477"/>
          </a:xfrm>
          <a:prstGeom prst="rect">
            <a:avLst/>
          </a:prstGeom>
        </p:spPr>
      </p:pic>
      <p:pic>
        <p:nvPicPr>
          <p:cNvPr id="13" name="图片 12">
            <a:extLst>
              <a:ext uri="{FF2B5EF4-FFF2-40B4-BE49-F238E27FC236}">
                <a16:creationId xmlns:a16="http://schemas.microsoft.com/office/drawing/2014/main" id="{EB29D43C-590E-A1E3-7715-61C8410DA229}"/>
              </a:ext>
            </a:extLst>
          </p:cNvPr>
          <p:cNvPicPr>
            <a:picLocks noChangeAspect="1"/>
          </p:cNvPicPr>
          <p:nvPr/>
        </p:nvPicPr>
        <p:blipFill>
          <a:blip r:embed="rId4"/>
          <a:stretch>
            <a:fillRect/>
          </a:stretch>
        </p:blipFill>
        <p:spPr>
          <a:xfrm>
            <a:off x="6375762" y="4272567"/>
            <a:ext cx="5359038" cy="1966213"/>
          </a:xfrm>
          <a:prstGeom prst="rect">
            <a:avLst/>
          </a:prstGeom>
        </p:spPr>
      </p:pic>
      <p:sp>
        <p:nvSpPr>
          <p:cNvPr id="15" name="文本框 14">
            <a:extLst>
              <a:ext uri="{FF2B5EF4-FFF2-40B4-BE49-F238E27FC236}">
                <a16:creationId xmlns:a16="http://schemas.microsoft.com/office/drawing/2014/main" id="{3BC89113-D98D-D541-28A0-AE1EED228FB2}"/>
              </a:ext>
            </a:extLst>
          </p:cNvPr>
          <p:cNvSpPr txBox="1"/>
          <p:nvPr/>
        </p:nvSpPr>
        <p:spPr>
          <a:xfrm>
            <a:off x="6517558" y="1459529"/>
            <a:ext cx="5101112" cy="2543132"/>
          </a:xfrm>
          <a:prstGeom prst="rect">
            <a:avLst/>
          </a:prstGeom>
          <a:noFill/>
        </p:spPr>
        <p:txBody>
          <a:bodyPr wrap="square">
            <a:spAutoFit/>
          </a:bodyPr>
          <a:lstStyle/>
          <a:p>
            <a:pPr>
              <a:lnSpc>
                <a:spcPct val="150000"/>
              </a:lnSpc>
            </a:pPr>
            <a:r>
              <a:rPr lang="zh-CN" altLang="en-US" b="1" i="0">
                <a:solidFill>
                  <a:srgbClr val="191B1F"/>
                </a:solidFill>
                <a:effectLst/>
                <a:highlight>
                  <a:srgbClr val="FFFFFF"/>
                </a:highlight>
                <a:latin typeface="-apple-system"/>
              </a:rPr>
              <a:t>数据集：使用</a:t>
            </a:r>
            <a:r>
              <a:rPr lang="en-US" altLang="zh-CN" b="1" i="0">
                <a:solidFill>
                  <a:srgbClr val="191B1F"/>
                </a:solidFill>
                <a:effectLst/>
                <a:highlight>
                  <a:srgbClr val="FFFFFF"/>
                </a:highlight>
                <a:latin typeface="-apple-system"/>
              </a:rPr>
              <a:t>OSCD</a:t>
            </a:r>
            <a:r>
              <a:rPr lang="zh-CN" altLang="en-US" b="1" i="0">
                <a:solidFill>
                  <a:srgbClr val="191B1F"/>
                </a:solidFill>
                <a:effectLst/>
                <a:highlight>
                  <a:srgbClr val="FFFFFF"/>
                </a:highlight>
                <a:latin typeface="-apple-system"/>
              </a:rPr>
              <a:t>数据集</a:t>
            </a:r>
            <a:r>
              <a:rPr lang="zh-CN" altLang="en-US" b="0" i="0">
                <a:solidFill>
                  <a:srgbClr val="191B1F"/>
                </a:solidFill>
                <a:effectLst/>
                <a:highlight>
                  <a:srgbClr val="FFFFFF"/>
                </a:highlight>
                <a:latin typeface="-apple-system"/>
              </a:rPr>
              <a:t>。该数据集包括</a:t>
            </a:r>
            <a:r>
              <a:rPr lang="en-US" altLang="zh-CN" b="0" i="0">
                <a:solidFill>
                  <a:srgbClr val="191B1F"/>
                </a:solidFill>
                <a:effectLst/>
                <a:highlight>
                  <a:srgbClr val="FFFFFF"/>
                </a:highlight>
                <a:latin typeface="-apple-system"/>
              </a:rPr>
              <a:t>24</a:t>
            </a:r>
            <a:r>
              <a:rPr lang="zh-CN" altLang="en-US" b="0" i="0">
                <a:solidFill>
                  <a:srgbClr val="191B1F"/>
                </a:solidFill>
                <a:effectLst/>
                <a:highlight>
                  <a:srgbClr val="FFFFFF"/>
                </a:highlight>
                <a:latin typeface="-apple-system"/>
              </a:rPr>
              <a:t>个城市的</a:t>
            </a:r>
            <a:r>
              <a:rPr lang="en-US" altLang="zh-CN" b="0" i="0">
                <a:solidFill>
                  <a:srgbClr val="191B1F"/>
                </a:solidFill>
                <a:effectLst/>
                <a:highlight>
                  <a:srgbClr val="FFFFFF"/>
                </a:highlight>
                <a:latin typeface="-apple-system"/>
              </a:rPr>
              <a:t>Sentinel-2</a:t>
            </a:r>
            <a:r>
              <a:rPr lang="zh-CN" altLang="en-US" b="0" i="0">
                <a:solidFill>
                  <a:srgbClr val="191B1F"/>
                </a:solidFill>
                <a:effectLst/>
                <a:highlight>
                  <a:srgbClr val="FFFFFF"/>
                </a:highlight>
                <a:latin typeface="-apple-system"/>
              </a:rPr>
              <a:t>图像，其中有</a:t>
            </a:r>
            <a:r>
              <a:rPr lang="en-US" altLang="zh-CN" b="0" i="0">
                <a:solidFill>
                  <a:srgbClr val="191B1F"/>
                </a:solidFill>
                <a:effectLst/>
                <a:highlight>
                  <a:srgbClr val="FFFFFF"/>
                </a:highlight>
                <a:latin typeface="-apple-system"/>
              </a:rPr>
              <a:t>14</a:t>
            </a:r>
            <a:r>
              <a:rPr lang="zh-CN" altLang="en-US" b="0" i="0">
                <a:solidFill>
                  <a:srgbClr val="191B1F"/>
                </a:solidFill>
                <a:effectLst/>
                <a:highlight>
                  <a:srgbClr val="FFFFFF"/>
                </a:highlight>
                <a:latin typeface="-apple-system"/>
              </a:rPr>
              <a:t>张用于训练，</a:t>
            </a:r>
            <a:r>
              <a:rPr lang="en-US" altLang="zh-CN" b="0" i="0">
                <a:solidFill>
                  <a:srgbClr val="191B1F"/>
                </a:solidFill>
                <a:effectLst/>
                <a:highlight>
                  <a:srgbClr val="FFFFFF"/>
                </a:highlight>
                <a:latin typeface="-apple-system"/>
              </a:rPr>
              <a:t>10</a:t>
            </a:r>
            <a:r>
              <a:rPr lang="zh-CN" altLang="en-US" b="0" i="0">
                <a:solidFill>
                  <a:srgbClr val="191B1F"/>
                </a:solidFill>
                <a:effectLst/>
                <a:highlight>
                  <a:srgbClr val="FFFFFF"/>
                </a:highlight>
                <a:latin typeface="-apple-system"/>
              </a:rPr>
              <a:t>张用于评估。这些图像在</a:t>
            </a:r>
            <a:r>
              <a:rPr lang="en-US" altLang="zh-CN" b="0" i="0">
                <a:solidFill>
                  <a:srgbClr val="191B1F"/>
                </a:solidFill>
                <a:effectLst/>
                <a:highlight>
                  <a:srgbClr val="FFFFFF"/>
                </a:highlight>
                <a:latin typeface="-apple-system"/>
              </a:rPr>
              <a:t>2015</a:t>
            </a:r>
            <a:r>
              <a:rPr lang="zh-CN" altLang="en-US" b="0" i="0">
                <a:solidFill>
                  <a:srgbClr val="191B1F"/>
                </a:solidFill>
                <a:effectLst/>
                <a:highlight>
                  <a:srgbClr val="FFFFFF"/>
                </a:highlight>
                <a:latin typeface="-apple-system"/>
              </a:rPr>
              <a:t>年至</a:t>
            </a:r>
            <a:r>
              <a:rPr lang="en-US" altLang="zh-CN" b="0" i="0">
                <a:solidFill>
                  <a:srgbClr val="191B1F"/>
                </a:solidFill>
                <a:effectLst/>
                <a:highlight>
                  <a:srgbClr val="FFFFFF"/>
                </a:highlight>
                <a:latin typeface="-apple-system"/>
              </a:rPr>
              <a:t>2018</a:t>
            </a:r>
            <a:r>
              <a:rPr lang="zh-CN" altLang="en-US" b="0" i="0">
                <a:solidFill>
                  <a:srgbClr val="191B1F"/>
                </a:solidFill>
                <a:effectLst/>
                <a:highlight>
                  <a:srgbClr val="FFFFFF"/>
                </a:highlight>
                <a:latin typeface="-apple-system"/>
              </a:rPr>
              <a:t>年之间捕获，涵盖了</a:t>
            </a:r>
            <a:r>
              <a:rPr lang="en-US" altLang="zh-CN" b="0" i="0">
                <a:solidFill>
                  <a:srgbClr val="191B1F"/>
                </a:solidFill>
                <a:effectLst/>
                <a:highlight>
                  <a:srgbClr val="FFFFFF"/>
                </a:highlight>
                <a:latin typeface="-apple-system"/>
              </a:rPr>
              <a:t>10</a:t>
            </a:r>
            <a:r>
              <a:rPr lang="zh-CN" altLang="en-US" b="0" i="0">
                <a:solidFill>
                  <a:srgbClr val="191B1F"/>
                </a:solidFill>
                <a:effectLst/>
                <a:highlight>
                  <a:srgbClr val="FFFFFF"/>
                </a:highlight>
                <a:latin typeface="-apple-system"/>
              </a:rPr>
              <a:t>米、</a:t>
            </a:r>
            <a:r>
              <a:rPr lang="en-US" altLang="zh-CN" b="0" i="0">
                <a:solidFill>
                  <a:srgbClr val="191B1F"/>
                </a:solidFill>
                <a:effectLst/>
                <a:highlight>
                  <a:srgbClr val="FFFFFF"/>
                </a:highlight>
                <a:latin typeface="-apple-system"/>
              </a:rPr>
              <a:t>20</a:t>
            </a:r>
            <a:r>
              <a:rPr lang="zh-CN" altLang="en-US" b="0" i="0">
                <a:solidFill>
                  <a:srgbClr val="191B1F"/>
                </a:solidFill>
                <a:effectLst/>
                <a:highlight>
                  <a:srgbClr val="FFFFFF"/>
                </a:highlight>
                <a:latin typeface="-apple-system"/>
              </a:rPr>
              <a:t>米和</a:t>
            </a:r>
            <a:r>
              <a:rPr lang="en-US" altLang="zh-CN" b="0" i="0">
                <a:solidFill>
                  <a:srgbClr val="191B1F"/>
                </a:solidFill>
                <a:effectLst/>
                <a:highlight>
                  <a:srgbClr val="FFFFFF"/>
                </a:highlight>
                <a:latin typeface="-apple-system"/>
              </a:rPr>
              <a:t>60</a:t>
            </a:r>
            <a:r>
              <a:rPr lang="zh-CN" altLang="en-US" b="0" i="0">
                <a:solidFill>
                  <a:srgbClr val="191B1F"/>
                </a:solidFill>
                <a:effectLst/>
                <a:highlight>
                  <a:srgbClr val="FFFFFF"/>
                </a:highlight>
                <a:latin typeface="-apple-system"/>
              </a:rPr>
              <a:t>米分辨率的</a:t>
            </a:r>
            <a:r>
              <a:rPr lang="en-US" altLang="zh-CN" b="0" i="0">
                <a:solidFill>
                  <a:srgbClr val="191B1F"/>
                </a:solidFill>
                <a:effectLst/>
                <a:highlight>
                  <a:srgbClr val="FFFFFF"/>
                </a:highlight>
                <a:latin typeface="-apple-system"/>
              </a:rPr>
              <a:t>13</a:t>
            </a:r>
            <a:r>
              <a:rPr lang="zh-CN" altLang="en-US" b="0" i="0">
                <a:solidFill>
                  <a:srgbClr val="191B1F"/>
                </a:solidFill>
                <a:effectLst/>
                <a:highlight>
                  <a:srgbClr val="FFFFFF"/>
                </a:highlight>
                <a:latin typeface="-apple-system"/>
              </a:rPr>
              <a:t>个光谱波段。该数据集在像素级别进行注释，以指示变化，特别关注城市发展。</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TotalTime>
  <Words>805</Words>
  <Application>Microsoft Office PowerPoint</Application>
  <PresentationFormat>宽屏</PresentationFormat>
  <Paragraphs>64</Paragraphs>
  <Slides>11</Slides>
  <Notes>11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vt:i4>
      </vt:variant>
    </vt:vector>
  </HeadingPairs>
  <TitlesOfParts>
    <vt:vector size="19" baseType="lpstr">
      <vt:lpstr>-apple-system</vt:lpstr>
      <vt:lpstr>阿里巴巴普惠体 R</vt:lpstr>
      <vt:lpstr>等线</vt:lpstr>
      <vt:lpstr>等线 Light</vt:lpstr>
      <vt:lpstr>Arial</vt:lpstr>
      <vt:lpstr>Arial Black</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 strator</dc:creator>
  <cp:lastModifiedBy>骁 马</cp:lastModifiedBy>
  <cp:revision>97</cp:revision>
  <dcterms:created xsi:type="dcterms:W3CDTF">2020-05-06T06:19:00Z</dcterms:created>
  <dcterms:modified xsi:type="dcterms:W3CDTF">2024-08-10T11:49:46Z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2052-11.1.0.10463</vt:lpwstr>
  </property>
  <property fmtid="{D5CDD505-2E9C-101B-9397-08002B2CF9AE}" pid="3" name="KSOTemplateUUID">
    <vt:lpwstr>v1.0_mb_CvwKBqMKfLkJglYXftMeCQ==</vt:lpwstr>
  </property>
  <property fmtid="{D5CDD505-2E9C-101B-9397-08002B2CF9AE}" pid="4" name="ICV">
    <vt:lpwstr>A399E332590F4FC6AC25F6256194AB83</vt:lpwstr>
  </property>
</Properties>
</file>